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2" roundtripDataSignature="AMtx7mgSDZNZJv54HlzRKUXekyRaQgtjs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4965E3B-B24F-4B23-BC63-F7E26BD7DCED}">
  <a:tblStyle styleId="{04965E3B-B24F-4B23-BC63-F7E26BD7DCED}"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A538F1DC-01EB-4A92-9D7B-1B75C59158FA}"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customschemas.google.com/relationships/presentationmetadata" Target="meta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46" Type="http://schemas.openxmlformats.org/officeDocument/2006/relationships/tableStyles" Target="tableStyles.xml"/></Relationships>
</file>

<file path=ppt/media/image1.jpg>
</file>

<file path=ppt/media/image10.jpg>
</file>

<file path=ppt/media/image11.jpg>
</file>

<file path=ppt/media/image12.jpg>
</file>

<file path=ppt/media/image13.jpg>
</file>

<file path=ppt/media/image14.png>
</file>

<file path=ppt/media/image15.png>
</file>

<file path=ppt/media/image16.jpg>
</file>

<file path=ppt/media/image17.png>
</file>

<file path=ppt/media/image18.png>
</file>

<file path=ppt/media/image19.png>
</file>

<file path=ppt/media/image2.png>
</file>

<file path=ppt/media/image20.jpg>
</file>

<file path=ppt/media/image21.png>
</file>

<file path=ppt/media/image22.jpg>
</file>

<file path=ppt/media/image23.png>
</file>

<file path=ppt/media/image24.png>
</file>

<file path=ppt/media/image25.jpg>
</file>

<file path=ppt/media/image26.png>
</file>

<file path=ppt/media/image3.jp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 name="Google Shape;5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0" name="Google Shape;15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 name="Google Shape;162;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4" name="Google Shape;17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5" name="Google Shape;195;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5" name="Google Shape;205;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212d63c97c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6" name="Google Shape;216;g2212d63c97c_2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23de603b91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8" name="Google Shape;238;g23de603b914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9" name="Google Shape;249;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 name="Google Shape;6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8" name="Google Shape;258;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23de603b91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9" name="Google Shape;269;g23de603b914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2" name="Google Shape;282;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3" name="Google Shape;293;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3" name="Google Shape;30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4" name="Google Shape;314;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5" name="Google Shape;32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5" name="Google Shape;335;p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 name="Google Shape;345;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5" name="Google Shape;355;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 name="Google Shape;7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6" name="Google Shape;36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6" name="Google Shape;376;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6" name="Google Shape;386;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7" name="Google Shape;397;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7" name="Google Shape;407;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9" name="Google Shape;419;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p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9" name="Google Shape;99;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24afb1094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g124afb1094a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 name="Google Shape;12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9" name="Google Shape;1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3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3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41"/>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7" name="Google Shape;47;p41"/>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8" name="Google Shape;48;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3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3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7" name="Google Shape;17;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0" name="Google Shape;20;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3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3" name="Google Shape;23;p3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p3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5" name="Google Shape;25;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3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8" name="Google Shape;28;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3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1" name="Google Shape;31;p3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2" name="Google Shape;32;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3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5" name="Google Shape;35;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3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39"/>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9" name="Google Shape;39;p39"/>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3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1" name="Google Shape;41;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4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4" name="Google Shape;44;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3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3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tr-TR"/>
              <a:t>‹#›</a:t>
            </a:fld>
            <a:endParaRPr/>
          </a:p>
        </p:txBody>
      </p:sp>
      <p:sp>
        <p:nvSpPr>
          <p:cNvPr id="9" name="Google Shape;9;p31"/>
          <p:cNvSpPr txBox="1"/>
          <p:nvPr/>
        </p:nvSpPr>
        <p:spPr>
          <a:xfrm>
            <a:off x="311150" y="4300538"/>
            <a:ext cx="1941513" cy="75627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1.jp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5.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6.jpg"/><Relationship Id="rId5" Type="http://schemas.openxmlformats.org/officeDocument/2006/relationships/image" Target="../media/image5.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jp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linkedin.com/company/mist-mongol-barota" TargetMode="External"/><Relationship Id="rId5" Type="http://schemas.openxmlformats.org/officeDocument/2006/relationships/hyperlink" Target="https://www.facebook.com/mongolbarota.mist" TargetMode="External"/><Relationship Id="rId4" Type="http://schemas.openxmlformats.org/officeDocument/2006/relationships/hyperlink" Target="mailto:mars.rover.mist@gmail.com"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5.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20.jpg"/><Relationship Id="rId5" Type="http://schemas.openxmlformats.org/officeDocument/2006/relationships/image" Target="../media/image5.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22.jp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mailto:nazrul@cse.mist.ac.bd"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3.jpg"/><Relationship Id="rId7" Type="http://schemas.openxmlformats.org/officeDocument/2006/relationships/image" Target="../media/image25.jp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5.png"/><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7.jp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9.jp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4"/>
        <p:cNvGrpSpPr/>
        <p:nvPr/>
      </p:nvGrpSpPr>
      <p:grpSpPr>
        <a:xfrm>
          <a:off x="0" y="0"/>
          <a:ext cx="0" cy="0"/>
          <a:chOff x="0" y="0"/>
          <a:chExt cx="0" cy="0"/>
        </a:xfrm>
      </p:grpSpPr>
      <p:pic>
        <p:nvPicPr>
          <p:cNvPr id="55" name="Google Shape;55;p1"/>
          <p:cNvPicPr preferRelativeResize="0"/>
          <p:nvPr/>
        </p:nvPicPr>
        <p:blipFill rotWithShape="1">
          <a:blip r:embed="rId4">
            <a:alphaModFix/>
          </a:blip>
          <a:srcRect/>
          <a:stretch/>
        </p:blipFill>
        <p:spPr>
          <a:xfrm>
            <a:off x="3201380" y="784252"/>
            <a:ext cx="2741239" cy="3214700"/>
          </a:xfrm>
          <a:prstGeom prst="rect">
            <a:avLst/>
          </a:prstGeom>
          <a:noFill/>
          <a:ln>
            <a:noFill/>
          </a:ln>
        </p:spPr>
      </p:pic>
      <p:sp>
        <p:nvSpPr>
          <p:cNvPr id="56" name="Google Shape;56;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1</a:t>
            </a:fld>
            <a:endParaRPr/>
          </a:p>
        </p:txBody>
      </p:sp>
      <p:sp>
        <p:nvSpPr>
          <p:cNvPr id="57" name="Google Shape;57;p1"/>
          <p:cNvSpPr txBox="1"/>
          <p:nvPr/>
        </p:nvSpPr>
        <p:spPr>
          <a:xfrm>
            <a:off x="311699" y="3129449"/>
            <a:ext cx="8520600" cy="572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1"/>
              </a:buClr>
              <a:buSzPts val="5200"/>
              <a:buFont typeface="Arial"/>
              <a:buNone/>
            </a:pPr>
            <a:r>
              <a:rPr lang="tr-TR" sz="2400" b="1" i="0" u="none" strike="noStrike" cap="none">
                <a:solidFill>
                  <a:schemeClr val="lt1"/>
                </a:solidFill>
                <a:latin typeface="Calibri"/>
                <a:ea typeface="Calibri"/>
                <a:cs typeface="Calibri"/>
                <a:sym typeface="Calibri"/>
              </a:rPr>
              <a:t>202</a:t>
            </a:r>
            <a:r>
              <a:rPr lang="tr-TR" sz="2400" b="1">
                <a:solidFill>
                  <a:schemeClr val="lt1"/>
                </a:solidFill>
                <a:latin typeface="Calibri"/>
                <a:ea typeface="Calibri"/>
                <a:cs typeface="Calibri"/>
                <a:sym typeface="Calibri"/>
              </a:rPr>
              <a:t>3</a:t>
            </a:r>
            <a:endParaRPr sz="1400" b="0" i="0" u="none" strike="noStrike" cap="none">
              <a:solidFill>
                <a:srgbClr val="000000"/>
              </a:solidFill>
              <a:latin typeface="Arial"/>
              <a:ea typeface="Arial"/>
              <a:cs typeface="Arial"/>
              <a:sym typeface="Arial"/>
            </a:endParaRPr>
          </a:p>
        </p:txBody>
      </p:sp>
      <p:sp>
        <p:nvSpPr>
          <p:cNvPr id="58" name="Google Shape;58;p1"/>
          <p:cNvSpPr txBox="1"/>
          <p:nvPr/>
        </p:nvSpPr>
        <p:spPr>
          <a:xfrm>
            <a:off x="3201380" y="4017820"/>
            <a:ext cx="2742227"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tr-TR" sz="3200" b="0" i="0" u="none" strike="noStrike" cap="none">
                <a:solidFill>
                  <a:schemeClr val="lt1"/>
                </a:solidFill>
                <a:latin typeface="Calibri"/>
                <a:ea typeface="Calibri"/>
                <a:cs typeface="Calibri"/>
                <a:sym typeface="Calibri"/>
              </a:rPr>
              <a:t>Design Report</a:t>
            </a:r>
            <a:endParaRPr sz="1400" b="0" i="0" u="none" strike="noStrike" cap="none">
              <a:solidFill>
                <a:srgbClr val="000000"/>
              </a:solidFill>
              <a:latin typeface="Arial"/>
              <a:ea typeface="Arial"/>
              <a:cs typeface="Arial"/>
              <a:sym typeface="Arial"/>
            </a:endParaRPr>
          </a:p>
        </p:txBody>
      </p:sp>
      <p:cxnSp>
        <p:nvCxnSpPr>
          <p:cNvPr id="59" name="Google Shape;59;p1"/>
          <p:cNvCxnSpPr/>
          <p:nvPr/>
        </p:nvCxnSpPr>
        <p:spPr>
          <a:xfrm>
            <a:off x="5142996" y="3426409"/>
            <a:ext cx="549638" cy="0"/>
          </a:xfrm>
          <a:prstGeom prst="straightConnector1">
            <a:avLst/>
          </a:prstGeom>
          <a:noFill/>
          <a:ln w="9525" cap="flat" cmpd="sng">
            <a:solidFill>
              <a:schemeClr val="lt1"/>
            </a:solidFill>
            <a:prstDash val="solid"/>
            <a:round/>
            <a:headEnd type="none" w="sm" len="sm"/>
            <a:tailEnd type="none" w="sm" len="sm"/>
          </a:ln>
        </p:spPr>
      </p:cxnSp>
      <p:cxnSp>
        <p:nvCxnSpPr>
          <p:cNvPr id="60" name="Google Shape;60;p1"/>
          <p:cNvCxnSpPr/>
          <p:nvPr/>
        </p:nvCxnSpPr>
        <p:spPr>
          <a:xfrm>
            <a:off x="3436116" y="3426409"/>
            <a:ext cx="549638" cy="0"/>
          </a:xfrm>
          <a:prstGeom prst="straightConnector1">
            <a:avLst/>
          </a:prstGeom>
          <a:noFill/>
          <a:ln w="9525" cap="flat" cmpd="sng">
            <a:solidFill>
              <a:schemeClr val="lt1"/>
            </a:solidFill>
            <a:prstDash val="solid"/>
            <a:round/>
            <a:headEnd type="none" w="sm" len="sm"/>
            <a:tailEnd type="none" w="sm" len="sm"/>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1"/>
        <p:cNvGrpSpPr/>
        <p:nvPr/>
      </p:nvGrpSpPr>
      <p:grpSpPr>
        <a:xfrm>
          <a:off x="0" y="0"/>
          <a:ext cx="0" cy="0"/>
          <a:chOff x="0" y="0"/>
          <a:chExt cx="0" cy="0"/>
        </a:xfrm>
      </p:grpSpPr>
      <p:sp>
        <p:nvSpPr>
          <p:cNvPr id="152" name="Google Shape;152;p8"/>
          <p:cNvSpPr txBox="1"/>
          <p:nvPr/>
        </p:nvSpPr>
        <p:spPr>
          <a:xfrm>
            <a:off x="525475" y="1211700"/>
            <a:ext cx="2008800" cy="55396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56B5BF"/>
                </a:solidFill>
                <a:latin typeface="Calibri"/>
                <a:ea typeface="Calibri"/>
                <a:cs typeface="Calibri"/>
                <a:sym typeface="Calibri"/>
              </a:rPr>
              <a:t>Workplace:</a:t>
            </a:r>
            <a:endParaRPr sz="2400" b="1" i="0" u="none" strike="noStrike" cap="none">
              <a:solidFill>
                <a:srgbClr val="56B5BF"/>
              </a:solidFill>
              <a:latin typeface="Calibri"/>
              <a:ea typeface="Calibri"/>
              <a:cs typeface="Calibri"/>
              <a:sym typeface="Calibri"/>
            </a:endParaRPr>
          </a:p>
        </p:txBody>
      </p:sp>
      <p:sp>
        <p:nvSpPr>
          <p:cNvPr id="153" name="Google Shape;153;p8"/>
          <p:cNvSpPr txBox="1"/>
          <p:nvPr/>
        </p:nvSpPr>
        <p:spPr>
          <a:xfrm>
            <a:off x="2911750" y="1370250"/>
            <a:ext cx="5854500" cy="1046700"/>
          </a:xfrm>
          <a:prstGeom prst="rect">
            <a:avLst/>
          </a:prstGeom>
          <a:noFill/>
          <a:ln w="9525" cap="flat" cmpd="sng">
            <a:solidFill>
              <a:srgbClr val="56B5BF"/>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262626"/>
                </a:solidFill>
                <a:latin typeface="Calibri"/>
                <a:ea typeface="Calibri"/>
                <a:cs typeface="Calibri"/>
                <a:sym typeface="Calibri"/>
              </a:rPr>
              <a:t>We have </a:t>
            </a:r>
            <a:r>
              <a:rPr lang="tr-TR">
                <a:solidFill>
                  <a:srgbClr val="262626"/>
                </a:solidFill>
                <a:latin typeface="Calibri"/>
                <a:ea typeface="Calibri"/>
                <a:cs typeface="Calibri"/>
                <a:sym typeface="Calibri"/>
              </a:rPr>
              <a:t>a</a:t>
            </a:r>
            <a:r>
              <a:rPr lang="tr-TR" sz="1400" b="0" i="0" u="none" strike="noStrike" cap="none">
                <a:solidFill>
                  <a:srgbClr val="262626"/>
                </a:solidFill>
                <a:latin typeface="Calibri"/>
                <a:ea typeface="Calibri"/>
                <a:cs typeface="Calibri"/>
                <a:sym typeface="Calibri"/>
              </a:rPr>
              <a:t> dedicated labs only for the MIST MONGOL BAROTA team. We use our campus field for different kinds of field tests too. Moreover, there are some spacious construction places near our campus where we perform our field tests sometimes.</a:t>
            </a:r>
            <a:endParaRPr sz="1400" b="0" i="0" u="none" strike="noStrike" cap="none">
              <a:solidFill>
                <a:srgbClr val="262626"/>
              </a:solidFill>
              <a:latin typeface="Calibri"/>
              <a:ea typeface="Calibri"/>
              <a:cs typeface="Calibri"/>
              <a:sym typeface="Calibri"/>
            </a:endParaRPr>
          </a:p>
        </p:txBody>
      </p:sp>
      <p:sp>
        <p:nvSpPr>
          <p:cNvPr id="154" name="Google Shape;154;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10</a:t>
            </a:fld>
            <a:endParaRPr/>
          </a:p>
        </p:txBody>
      </p:sp>
      <p:pic>
        <p:nvPicPr>
          <p:cNvPr id="155" name="Google Shape;155;p8"/>
          <p:cNvPicPr preferRelativeResize="0"/>
          <p:nvPr/>
        </p:nvPicPr>
        <p:blipFill rotWithShape="1">
          <a:blip r:embed="rId4">
            <a:alphaModFix/>
          </a:blip>
          <a:srcRect/>
          <a:stretch/>
        </p:blipFill>
        <p:spPr>
          <a:xfrm>
            <a:off x="7550025" y="445025"/>
            <a:ext cx="1196783" cy="342161"/>
          </a:xfrm>
          <a:prstGeom prst="rect">
            <a:avLst/>
          </a:prstGeom>
          <a:noFill/>
          <a:ln>
            <a:noFill/>
          </a:ln>
        </p:spPr>
      </p:pic>
      <p:sp>
        <p:nvSpPr>
          <p:cNvPr id="156" name="Google Shape;156;p8"/>
          <p:cNvSpPr txBox="1"/>
          <p:nvPr/>
        </p:nvSpPr>
        <p:spPr>
          <a:xfrm>
            <a:off x="311700" y="378766"/>
            <a:ext cx="3246663"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56B5BF"/>
                </a:solidFill>
                <a:latin typeface="Calibri"/>
                <a:ea typeface="Calibri"/>
                <a:cs typeface="Calibri"/>
                <a:sym typeface="Calibri"/>
              </a:rPr>
              <a:t>MANAGEMENT</a:t>
            </a:r>
            <a:endParaRPr sz="3600" b="1" i="0" u="none" strike="noStrike" cap="none">
              <a:solidFill>
                <a:srgbClr val="56B5BF"/>
              </a:solidFill>
              <a:latin typeface="Calibri"/>
              <a:ea typeface="Calibri"/>
              <a:cs typeface="Calibri"/>
              <a:sym typeface="Calibri"/>
            </a:endParaRPr>
          </a:p>
        </p:txBody>
      </p:sp>
      <p:pic>
        <p:nvPicPr>
          <p:cNvPr id="157" name="Google Shape;157;p8"/>
          <p:cNvPicPr preferRelativeResize="0"/>
          <p:nvPr/>
        </p:nvPicPr>
        <p:blipFill rotWithShape="1">
          <a:blip r:embed="rId5">
            <a:alphaModFix/>
          </a:blip>
          <a:srcRect/>
          <a:stretch/>
        </p:blipFill>
        <p:spPr>
          <a:xfrm>
            <a:off x="311700" y="4218717"/>
            <a:ext cx="838227" cy="636605"/>
          </a:xfrm>
          <a:prstGeom prst="rect">
            <a:avLst/>
          </a:prstGeom>
          <a:noFill/>
          <a:ln>
            <a:noFill/>
          </a:ln>
        </p:spPr>
      </p:pic>
      <p:pic>
        <p:nvPicPr>
          <p:cNvPr id="158" name="Google Shape;158;p8"/>
          <p:cNvPicPr preferRelativeResize="0"/>
          <p:nvPr/>
        </p:nvPicPr>
        <p:blipFill rotWithShape="1">
          <a:blip r:embed="rId6">
            <a:alphaModFix/>
          </a:blip>
          <a:srcRect l="12502" r="12495"/>
          <a:stretch/>
        </p:blipFill>
        <p:spPr>
          <a:xfrm>
            <a:off x="2911750" y="2479600"/>
            <a:ext cx="3167631" cy="2375724"/>
          </a:xfrm>
          <a:prstGeom prst="rect">
            <a:avLst/>
          </a:prstGeom>
          <a:noFill/>
          <a:ln>
            <a:noFill/>
          </a:ln>
        </p:spPr>
      </p:pic>
      <p:pic>
        <p:nvPicPr>
          <p:cNvPr id="159" name="Google Shape;159;p8"/>
          <p:cNvPicPr preferRelativeResize="0"/>
          <p:nvPr/>
        </p:nvPicPr>
        <p:blipFill>
          <a:blip r:embed="rId7">
            <a:alphaModFix/>
          </a:blip>
          <a:stretch>
            <a:fillRect/>
          </a:stretch>
        </p:blipFill>
        <p:spPr>
          <a:xfrm>
            <a:off x="6169875" y="2479600"/>
            <a:ext cx="2579579" cy="23757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3"/>
        <p:cNvGrpSpPr/>
        <p:nvPr/>
      </p:nvGrpSpPr>
      <p:grpSpPr>
        <a:xfrm>
          <a:off x="0" y="0"/>
          <a:ext cx="0" cy="0"/>
          <a:chOff x="0" y="0"/>
          <a:chExt cx="0" cy="0"/>
        </a:xfrm>
      </p:grpSpPr>
      <p:sp>
        <p:nvSpPr>
          <p:cNvPr id="164" name="Google Shape;164;p9"/>
          <p:cNvSpPr txBox="1"/>
          <p:nvPr/>
        </p:nvSpPr>
        <p:spPr>
          <a:xfrm>
            <a:off x="525475" y="1211700"/>
            <a:ext cx="2008800" cy="55396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56B5BF"/>
                </a:solidFill>
                <a:latin typeface="Calibri"/>
                <a:ea typeface="Calibri"/>
                <a:cs typeface="Calibri"/>
                <a:sym typeface="Calibri"/>
              </a:rPr>
              <a:t>Funding :</a:t>
            </a:r>
            <a:endParaRPr sz="2400" b="1" i="0" u="none" strike="noStrike" cap="none">
              <a:solidFill>
                <a:srgbClr val="56B5BF"/>
              </a:solidFill>
              <a:latin typeface="Calibri"/>
              <a:ea typeface="Calibri"/>
              <a:cs typeface="Calibri"/>
              <a:sym typeface="Calibri"/>
            </a:endParaRPr>
          </a:p>
        </p:txBody>
      </p:sp>
      <p:sp>
        <p:nvSpPr>
          <p:cNvPr id="165" name="Google Shape;165;p9"/>
          <p:cNvSpPr txBox="1"/>
          <p:nvPr/>
        </p:nvSpPr>
        <p:spPr>
          <a:xfrm>
            <a:off x="2911750" y="1359845"/>
            <a:ext cx="5854500" cy="738900"/>
          </a:xfrm>
          <a:prstGeom prst="rect">
            <a:avLst/>
          </a:prstGeom>
          <a:noFill/>
          <a:ln w="9525" cap="flat" cmpd="sng">
            <a:solidFill>
              <a:srgbClr val="56B5BF"/>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200" b="0" i="0" u="none" strike="noStrike" cap="none">
                <a:solidFill>
                  <a:srgbClr val="262626"/>
                </a:solidFill>
                <a:latin typeface="Calibri"/>
                <a:ea typeface="Calibri"/>
                <a:cs typeface="Calibri"/>
                <a:sym typeface="Calibri"/>
              </a:rPr>
              <a:t>Initially we had a fund of </a:t>
            </a:r>
            <a:r>
              <a:rPr lang="tr-TR" sz="1200">
                <a:solidFill>
                  <a:srgbClr val="262626"/>
                </a:solidFill>
                <a:latin typeface="Calibri"/>
                <a:ea typeface="Calibri"/>
                <a:cs typeface="Calibri"/>
                <a:sym typeface="Calibri"/>
              </a:rPr>
              <a:t>55</a:t>
            </a:r>
            <a:r>
              <a:rPr lang="tr-TR" sz="1200" b="0" i="0" u="none" strike="noStrike" cap="none">
                <a:solidFill>
                  <a:srgbClr val="262626"/>
                </a:solidFill>
                <a:latin typeface="Calibri"/>
                <a:ea typeface="Calibri"/>
                <a:cs typeface="Calibri"/>
                <a:sym typeface="Calibri"/>
              </a:rPr>
              <a:t>,000USD and we have already spent 1</a:t>
            </a:r>
            <a:r>
              <a:rPr lang="tr-TR" sz="1200">
                <a:solidFill>
                  <a:srgbClr val="262626"/>
                </a:solidFill>
                <a:latin typeface="Calibri"/>
                <a:ea typeface="Calibri"/>
                <a:cs typeface="Calibri"/>
                <a:sym typeface="Calibri"/>
              </a:rPr>
              <a:t>8</a:t>
            </a:r>
            <a:r>
              <a:rPr lang="tr-TR" sz="1200" b="0" i="0" u="none" strike="noStrike" cap="none">
                <a:solidFill>
                  <a:srgbClr val="262626"/>
                </a:solidFill>
                <a:latin typeface="Calibri"/>
                <a:ea typeface="Calibri"/>
                <a:cs typeface="Calibri"/>
                <a:sym typeface="Calibri"/>
              </a:rPr>
              <a:t>,000 USD for the development costs. The rest of the amount is kept for further tests and practice and for the competition.</a:t>
            </a:r>
            <a:endParaRPr sz="1400" b="0" i="0" u="none" strike="noStrike" cap="none">
              <a:solidFill>
                <a:srgbClr val="000000"/>
              </a:solidFill>
              <a:latin typeface="Arial"/>
              <a:ea typeface="Arial"/>
              <a:cs typeface="Arial"/>
              <a:sym typeface="Arial"/>
            </a:endParaRPr>
          </a:p>
        </p:txBody>
      </p:sp>
      <p:sp>
        <p:nvSpPr>
          <p:cNvPr id="166" name="Google Shape;166;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11</a:t>
            </a:fld>
            <a:endParaRPr/>
          </a:p>
        </p:txBody>
      </p:sp>
      <p:pic>
        <p:nvPicPr>
          <p:cNvPr id="167" name="Google Shape;167;p9"/>
          <p:cNvPicPr preferRelativeResize="0"/>
          <p:nvPr/>
        </p:nvPicPr>
        <p:blipFill rotWithShape="1">
          <a:blip r:embed="rId4">
            <a:alphaModFix/>
          </a:blip>
          <a:srcRect/>
          <a:stretch/>
        </p:blipFill>
        <p:spPr>
          <a:xfrm>
            <a:off x="7550025" y="445025"/>
            <a:ext cx="1196783" cy="342161"/>
          </a:xfrm>
          <a:prstGeom prst="rect">
            <a:avLst/>
          </a:prstGeom>
          <a:noFill/>
          <a:ln>
            <a:noFill/>
          </a:ln>
        </p:spPr>
      </p:pic>
      <p:sp>
        <p:nvSpPr>
          <p:cNvPr id="168" name="Google Shape;168;p9"/>
          <p:cNvSpPr txBox="1"/>
          <p:nvPr/>
        </p:nvSpPr>
        <p:spPr>
          <a:xfrm>
            <a:off x="311700" y="378766"/>
            <a:ext cx="3246663"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56B5BF"/>
                </a:solidFill>
                <a:latin typeface="Calibri"/>
                <a:ea typeface="Calibri"/>
                <a:cs typeface="Calibri"/>
                <a:sym typeface="Calibri"/>
              </a:rPr>
              <a:t>MANAGEMENT</a:t>
            </a:r>
            <a:endParaRPr sz="3600" b="1" i="0" u="none" strike="noStrike" cap="none">
              <a:solidFill>
                <a:srgbClr val="56B5BF"/>
              </a:solidFill>
              <a:latin typeface="Calibri"/>
              <a:ea typeface="Calibri"/>
              <a:cs typeface="Calibri"/>
              <a:sym typeface="Calibri"/>
            </a:endParaRPr>
          </a:p>
        </p:txBody>
      </p:sp>
      <p:pic>
        <p:nvPicPr>
          <p:cNvPr id="169" name="Google Shape;169;p9"/>
          <p:cNvPicPr preferRelativeResize="0"/>
          <p:nvPr/>
        </p:nvPicPr>
        <p:blipFill rotWithShape="1">
          <a:blip r:embed="rId5">
            <a:alphaModFix/>
          </a:blip>
          <a:srcRect/>
          <a:stretch/>
        </p:blipFill>
        <p:spPr>
          <a:xfrm>
            <a:off x="311700" y="4218717"/>
            <a:ext cx="838227" cy="636605"/>
          </a:xfrm>
          <a:prstGeom prst="rect">
            <a:avLst/>
          </a:prstGeom>
          <a:noFill/>
          <a:ln>
            <a:noFill/>
          </a:ln>
        </p:spPr>
      </p:pic>
      <p:sp>
        <p:nvSpPr>
          <p:cNvPr id="170" name="Google Shape;170;p9"/>
          <p:cNvSpPr txBox="1"/>
          <p:nvPr/>
        </p:nvSpPr>
        <p:spPr>
          <a:xfrm>
            <a:off x="2911750" y="2235543"/>
            <a:ext cx="5854500" cy="1108200"/>
          </a:xfrm>
          <a:prstGeom prst="rect">
            <a:avLst/>
          </a:prstGeom>
          <a:noFill/>
          <a:ln w="9525" cap="flat" cmpd="sng">
            <a:solidFill>
              <a:srgbClr val="56B5BF"/>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200" b="0" i="0" u="none" strike="noStrike" cap="none">
                <a:solidFill>
                  <a:srgbClr val="262626"/>
                </a:solidFill>
                <a:latin typeface="Calibri"/>
                <a:ea typeface="Calibri"/>
                <a:cs typeface="Calibri"/>
                <a:sym typeface="Calibri"/>
              </a:rPr>
              <a:t>We are expecting </a:t>
            </a:r>
            <a:r>
              <a:rPr lang="tr-TR" sz="1200">
                <a:solidFill>
                  <a:srgbClr val="262626"/>
                </a:solidFill>
                <a:latin typeface="Calibri"/>
                <a:ea typeface="Calibri"/>
                <a:cs typeface="Calibri"/>
                <a:sym typeface="Calibri"/>
              </a:rPr>
              <a:t>20</a:t>
            </a:r>
            <a:r>
              <a:rPr lang="tr-TR" sz="1200" b="0" i="0" u="none" strike="noStrike" cap="none">
                <a:solidFill>
                  <a:srgbClr val="262626"/>
                </a:solidFill>
                <a:latin typeface="Calibri"/>
                <a:ea typeface="Calibri"/>
                <a:cs typeface="Calibri"/>
                <a:sym typeface="Calibri"/>
              </a:rPr>
              <a:t>,000 USD for the development costs which includes Rover Body (Including Arm &amp; Science Payload), processing &amp; Control Modules, Communication, Navigation modules, Science modules, Rover vision and Power Resources. </a:t>
            </a:r>
            <a:endParaRPr sz="14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r>
              <a:rPr lang="tr-TR" sz="1200" b="0" i="0" u="none" strike="noStrike" cap="none">
                <a:solidFill>
                  <a:srgbClr val="262626"/>
                </a:solidFill>
                <a:latin typeface="Calibri"/>
                <a:ea typeface="Calibri"/>
                <a:cs typeface="Calibri"/>
                <a:sym typeface="Calibri"/>
              </a:rPr>
              <a:t>Our team has enough funds to visit Turkey physically for participating in ARC 202</a:t>
            </a:r>
            <a:r>
              <a:rPr lang="tr-TR" sz="1200">
                <a:solidFill>
                  <a:srgbClr val="262626"/>
                </a:solidFill>
                <a:latin typeface="Calibri"/>
                <a:ea typeface="Calibri"/>
                <a:cs typeface="Calibri"/>
                <a:sym typeface="Calibri"/>
              </a:rPr>
              <a:t>3</a:t>
            </a:r>
            <a:r>
              <a:rPr lang="tr-TR" sz="1200" b="0" i="0" u="none" strike="noStrike" cap="none">
                <a:solidFill>
                  <a:srgbClr val="262626"/>
                </a:solidFill>
                <a:latin typeface="Calibri"/>
                <a:ea typeface="Calibri"/>
                <a:cs typeface="Calibri"/>
                <a:sym typeface="Calibri"/>
              </a:rPr>
              <a:t>. We expect 1</a:t>
            </a:r>
            <a:r>
              <a:rPr lang="tr-TR" sz="1200">
                <a:solidFill>
                  <a:srgbClr val="262626"/>
                </a:solidFill>
                <a:latin typeface="Calibri"/>
                <a:ea typeface="Calibri"/>
                <a:cs typeface="Calibri"/>
                <a:sym typeface="Calibri"/>
              </a:rPr>
              <a:t>7</a:t>
            </a:r>
            <a:r>
              <a:rPr lang="tr-TR" sz="1200" b="0" i="0" u="none" strike="noStrike" cap="none">
                <a:solidFill>
                  <a:srgbClr val="262626"/>
                </a:solidFill>
                <a:latin typeface="Calibri"/>
                <a:ea typeface="Calibri"/>
                <a:cs typeface="Calibri"/>
                <a:sym typeface="Calibri"/>
              </a:rPr>
              <a:t>000 USD for travelling costs for 1</a:t>
            </a:r>
            <a:r>
              <a:rPr lang="tr-TR" sz="1200">
                <a:solidFill>
                  <a:srgbClr val="262626"/>
                </a:solidFill>
                <a:latin typeface="Calibri"/>
                <a:ea typeface="Calibri"/>
                <a:cs typeface="Calibri"/>
                <a:sym typeface="Calibri"/>
              </a:rPr>
              <a:t>4</a:t>
            </a:r>
            <a:r>
              <a:rPr lang="tr-TR" sz="1200" b="0" i="0" u="none" strike="noStrike" cap="none">
                <a:solidFill>
                  <a:srgbClr val="262626"/>
                </a:solidFill>
                <a:latin typeface="Calibri"/>
                <a:ea typeface="Calibri"/>
                <a:cs typeface="Calibri"/>
                <a:sym typeface="Calibri"/>
              </a:rPr>
              <a:t> members.</a:t>
            </a:r>
            <a:endParaRPr sz="1400" b="0" i="0" u="none" strike="noStrike" cap="none">
              <a:solidFill>
                <a:srgbClr val="000000"/>
              </a:solidFill>
              <a:latin typeface="Arial"/>
              <a:ea typeface="Arial"/>
              <a:cs typeface="Arial"/>
              <a:sym typeface="Arial"/>
            </a:endParaRPr>
          </a:p>
        </p:txBody>
      </p:sp>
      <p:sp>
        <p:nvSpPr>
          <p:cNvPr id="171" name="Google Shape;171;p9"/>
          <p:cNvSpPr txBox="1"/>
          <p:nvPr/>
        </p:nvSpPr>
        <p:spPr>
          <a:xfrm>
            <a:off x="2911750" y="3480573"/>
            <a:ext cx="5854500" cy="1293000"/>
          </a:xfrm>
          <a:prstGeom prst="rect">
            <a:avLst/>
          </a:prstGeom>
          <a:noFill/>
          <a:ln w="9525" cap="flat" cmpd="sng">
            <a:solidFill>
              <a:srgbClr val="56B5BF"/>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200" b="0" i="0" u="none" strike="noStrike" cap="none">
                <a:solidFill>
                  <a:srgbClr val="262626"/>
                </a:solidFill>
                <a:latin typeface="Calibri"/>
                <a:ea typeface="Calibri"/>
                <a:cs typeface="Calibri"/>
                <a:sym typeface="Calibri"/>
              </a:rPr>
              <a:t>Our rover is completely functional and we are all set to participate in the upcoming ARC. Even after that, if an insufficient funding situation occurs, then we have  a dedicated budget for this type of Research &amp; Development Project. However traditionally Industries, Banks etc. always respond to sponsorship proposals from our university. We have already sent the sponsorship proposal forms and got good responses, so we can take help from them if needed.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5"/>
        <p:cNvGrpSpPr/>
        <p:nvPr/>
      </p:nvGrpSpPr>
      <p:grpSpPr>
        <a:xfrm>
          <a:off x="0" y="0"/>
          <a:ext cx="0" cy="0"/>
          <a:chOff x="0" y="0"/>
          <a:chExt cx="0" cy="0"/>
        </a:xfrm>
      </p:grpSpPr>
      <p:sp>
        <p:nvSpPr>
          <p:cNvPr id="176" name="Google Shape;176;p10"/>
          <p:cNvSpPr txBox="1"/>
          <p:nvPr/>
        </p:nvSpPr>
        <p:spPr>
          <a:xfrm>
            <a:off x="525475" y="1206077"/>
            <a:ext cx="2008800" cy="55396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56B5BF"/>
                </a:solidFill>
                <a:latin typeface="Calibri"/>
                <a:ea typeface="Calibri"/>
                <a:cs typeface="Calibri"/>
                <a:sym typeface="Calibri"/>
              </a:rPr>
              <a:t>Logistics:</a:t>
            </a:r>
            <a:endParaRPr sz="2400" b="1" i="0" u="none" strike="noStrike" cap="none">
              <a:solidFill>
                <a:srgbClr val="56B5BF"/>
              </a:solidFill>
              <a:latin typeface="Calibri"/>
              <a:ea typeface="Calibri"/>
              <a:cs typeface="Calibri"/>
              <a:sym typeface="Calibri"/>
            </a:endParaRPr>
          </a:p>
        </p:txBody>
      </p:sp>
      <p:sp>
        <p:nvSpPr>
          <p:cNvPr id="177" name="Google Shape;177;p10"/>
          <p:cNvSpPr txBox="1"/>
          <p:nvPr/>
        </p:nvSpPr>
        <p:spPr>
          <a:xfrm>
            <a:off x="2911750" y="1359845"/>
            <a:ext cx="5854500" cy="1262100"/>
          </a:xfrm>
          <a:prstGeom prst="rect">
            <a:avLst/>
          </a:prstGeom>
          <a:noFill/>
          <a:ln w="9525" cap="flat" cmpd="sng">
            <a:solidFill>
              <a:srgbClr val="56B5BF"/>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a:solidFill>
                  <a:srgbClr val="262626"/>
                </a:solidFill>
                <a:latin typeface="Calibri"/>
                <a:ea typeface="Calibri"/>
                <a:cs typeface="Calibri"/>
                <a:sym typeface="Calibri"/>
              </a:rPr>
              <a:t>To ensure timely and reliable transportation of the rover, we have decided to divide it into several modules and carry them in our personal luggage. This approach allows for easy assembly and disassembly of the rover, and we have found it to be more efficient than using shipping services, which can take longer.</a:t>
            </a:r>
            <a:endParaRPr sz="1400" b="0" i="0" u="none" strike="noStrike" cap="none">
              <a:solidFill>
                <a:srgbClr val="262626"/>
              </a:solidFill>
              <a:latin typeface="Calibri"/>
              <a:ea typeface="Calibri"/>
              <a:cs typeface="Calibri"/>
              <a:sym typeface="Calibri"/>
            </a:endParaRPr>
          </a:p>
        </p:txBody>
      </p:sp>
      <p:sp>
        <p:nvSpPr>
          <p:cNvPr id="178" name="Google Shape;178;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12</a:t>
            </a:fld>
            <a:endParaRPr/>
          </a:p>
        </p:txBody>
      </p:sp>
      <p:pic>
        <p:nvPicPr>
          <p:cNvPr id="179" name="Google Shape;179;p10"/>
          <p:cNvPicPr preferRelativeResize="0"/>
          <p:nvPr/>
        </p:nvPicPr>
        <p:blipFill rotWithShape="1">
          <a:blip r:embed="rId4">
            <a:alphaModFix/>
          </a:blip>
          <a:srcRect/>
          <a:stretch/>
        </p:blipFill>
        <p:spPr>
          <a:xfrm>
            <a:off x="7550025" y="445025"/>
            <a:ext cx="1196783" cy="342161"/>
          </a:xfrm>
          <a:prstGeom prst="rect">
            <a:avLst/>
          </a:prstGeom>
          <a:noFill/>
          <a:ln>
            <a:noFill/>
          </a:ln>
        </p:spPr>
      </p:pic>
      <p:sp>
        <p:nvSpPr>
          <p:cNvPr id="180" name="Google Shape;180;p10"/>
          <p:cNvSpPr txBox="1">
            <a:spLocks noGrp="1"/>
          </p:cNvSpPr>
          <p:nvPr>
            <p:ph type="ctrTitle"/>
          </p:nvPr>
        </p:nvSpPr>
        <p:spPr>
          <a:xfrm>
            <a:off x="311700" y="378766"/>
            <a:ext cx="3246663" cy="627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tr-TR" sz="3600" b="1">
                <a:solidFill>
                  <a:srgbClr val="56B5BF"/>
                </a:solidFill>
                <a:latin typeface="Calibri"/>
                <a:ea typeface="Calibri"/>
                <a:cs typeface="Calibri"/>
                <a:sym typeface="Calibri"/>
              </a:rPr>
              <a:t>MANAGEMENT</a:t>
            </a:r>
            <a:endParaRPr sz="3600" b="1">
              <a:solidFill>
                <a:srgbClr val="56B5BF"/>
              </a:solidFill>
              <a:latin typeface="Calibri"/>
              <a:ea typeface="Calibri"/>
              <a:cs typeface="Calibri"/>
              <a:sym typeface="Calibri"/>
            </a:endParaRPr>
          </a:p>
        </p:txBody>
      </p:sp>
      <p:pic>
        <p:nvPicPr>
          <p:cNvPr id="181" name="Google Shape;181;p10"/>
          <p:cNvPicPr preferRelativeResize="0"/>
          <p:nvPr/>
        </p:nvPicPr>
        <p:blipFill rotWithShape="1">
          <a:blip r:embed="rId5">
            <a:alphaModFix/>
          </a:blip>
          <a:srcRect/>
          <a:stretch/>
        </p:blipFill>
        <p:spPr>
          <a:xfrm>
            <a:off x="311700" y="4218717"/>
            <a:ext cx="838227" cy="63660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5"/>
        <p:cNvGrpSpPr/>
        <p:nvPr/>
      </p:nvGrpSpPr>
      <p:grpSpPr>
        <a:xfrm>
          <a:off x="0" y="0"/>
          <a:ext cx="0" cy="0"/>
          <a:chOff x="0" y="0"/>
          <a:chExt cx="0" cy="0"/>
        </a:xfrm>
      </p:grpSpPr>
      <p:sp>
        <p:nvSpPr>
          <p:cNvPr id="186" name="Google Shape;186;p11"/>
          <p:cNvSpPr txBox="1">
            <a:spLocks noGrp="1"/>
          </p:cNvSpPr>
          <p:nvPr>
            <p:ph type="ctrTitle"/>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tr-TR" sz="3600" b="1">
                <a:solidFill>
                  <a:srgbClr val="F2F2F2"/>
                </a:solidFill>
                <a:latin typeface="Calibri"/>
                <a:ea typeface="Calibri"/>
                <a:cs typeface="Calibri"/>
                <a:sym typeface="Calibri"/>
              </a:rPr>
              <a:t>ROVER DESIGN</a:t>
            </a:r>
            <a:endParaRPr sz="3600" b="1">
              <a:solidFill>
                <a:srgbClr val="F2F2F2"/>
              </a:solidFill>
              <a:latin typeface="Calibri"/>
              <a:ea typeface="Calibri"/>
              <a:cs typeface="Calibri"/>
              <a:sym typeface="Calibri"/>
            </a:endParaRPr>
          </a:p>
        </p:txBody>
      </p:sp>
      <p:sp>
        <p:nvSpPr>
          <p:cNvPr id="187" name="Google Shape;187;p11"/>
          <p:cNvSpPr txBox="1"/>
          <p:nvPr/>
        </p:nvSpPr>
        <p:spPr>
          <a:xfrm>
            <a:off x="525475" y="1211700"/>
            <a:ext cx="20088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Mobility</a:t>
            </a:r>
            <a:endParaRPr sz="2400" b="1"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System:</a:t>
            </a:r>
            <a:endParaRPr sz="2400" b="1" i="0" u="none" strike="noStrike" cap="none">
              <a:solidFill>
                <a:srgbClr val="F2F2F2"/>
              </a:solidFill>
              <a:latin typeface="Calibri"/>
              <a:ea typeface="Calibri"/>
              <a:cs typeface="Calibri"/>
              <a:sym typeface="Calibri"/>
            </a:endParaRPr>
          </a:p>
        </p:txBody>
      </p:sp>
      <p:sp>
        <p:nvSpPr>
          <p:cNvPr id="188" name="Google Shape;188;p11"/>
          <p:cNvSpPr txBox="1"/>
          <p:nvPr/>
        </p:nvSpPr>
        <p:spPr>
          <a:xfrm>
            <a:off x="2911750" y="1370250"/>
            <a:ext cx="5854500" cy="12621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For the suspension system, we used a </a:t>
            </a:r>
            <a:r>
              <a:rPr lang="tr-TR" sz="1400" b="0" i="0" u="none" strike="noStrike" cap="none">
                <a:solidFill>
                  <a:schemeClr val="lt1"/>
                </a:solidFill>
                <a:latin typeface="Calibri"/>
                <a:ea typeface="Calibri"/>
                <a:cs typeface="Calibri"/>
                <a:sym typeface="Calibri"/>
              </a:rPr>
              <a:t>Rocker bogie mechanism</a:t>
            </a:r>
            <a:r>
              <a:rPr lang="tr-TR" sz="1400" b="0" i="0" u="none" strike="noStrike" cap="none">
                <a:solidFill>
                  <a:srgbClr val="F2F2F2"/>
                </a:solidFill>
                <a:latin typeface="Calibri"/>
                <a:ea typeface="Calibri"/>
                <a:cs typeface="Calibri"/>
                <a:sym typeface="Calibri"/>
              </a:rPr>
              <a:t> with a bevel gear differential system to absorb both frontal and rear impacts. Steerable wheel subsystem is equipped with a stepper motor and thrust bearing. Apart from this, our wheel is made of 3D printed honeycomb structure tires using thermoplastic polyurethane material.</a:t>
            </a:r>
            <a:endParaRPr sz="1400" b="0" i="0" u="none" strike="noStrike" cap="none">
              <a:solidFill>
                <a:srgbClr val="000000"/>
              </a:solidFill>
              <a:latin typeface="Arial"/>
              <a:ea typeface="Arial"/>
              <a:cs typeface="Arial"/>
              <a:sym typeface="Arial"/>
            </a:endParaRPr>
          </a:p>
        </p:txBody>
      </p:sp>
      <p:sp>
        <p:nvSpPr>
          <p:cNvPr id="189" name="Google Shape;189;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13</a:t>
            </a:fld>
            <a:endParaRPr/>
          </a:p>
        </p:txBody>
      </p:sp>
      <p:pic>
        <p:nvPicPr>
          <p:cNvPr id="190" name="Google Shape;190;p11"/>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191" name="Google Shape;191;p11"/>
          <p:cNvPicPr preferRelativeResize="0"/>
          <p:nvPr/>
        </p:nvPicPr>
        <p:blipFill rotWithShape="1">
          <a:blip r:embed="rId5">
            <a:alphaModFix/>
          </a:blip>
          <a:srcRect/>
          <a:stretch/>
        </p:blipFill>
        <p:spPr>
          <a:xfrm>
            <a:off x="311700" y="4218717"/>
            <a:ext cx="838227" cy="636605"/>
          </a:xfrm>
          <a:prstGeom prst="rect">
            <a:avLst/>
          </a:prstGeom>
          <a:noFill/>
          <a:ln>
            <a:noFill/>
          </a:ln>
        </p:spPr>
      </p:pic>
      <p:sp>
        <p:nvSpPr>
          <p:cNvPr id="192" name="Google Shape;192;p11"/>
          <p:cNvSpPr txBox="1"/>
          <p:nvPr/>
        </p:nvSpPr>
        <p:spPr>
          <a:xfrm>
            <a:off x="2911750" y="2823704"/>
            <a:ext cx="5854500" cy="14772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Instead of Ball joints, this year we used bevel gear which keeps the whole system compact thus preventing wastage of space. Besides rocker bogie suspension was used for better stability. Steerable wheel subsystem ensured better maneuvering and precise movements of the rover. Thrust bearing has been implemented to carry the axial load to the wheel. Moreover, the rocker arm is made of stainless steel for better strength.</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6"/>
        <p:cNvGrpSpPr/>
        <p:nvPr/>
      </p:nvGrpSpPr>
      <p:grpSpPr>
        <a:xfrm>
          <a:off x="0" y="0"/>
          <a:ext cx="0" cy="0"/>
          <a:chOff x="0" y="0"/>
          <a:chExt cx="0" cy="0"/>
        </a:xfrm>
      </p:grpSpPr>
      <p:sp>
        <p:nvSpPr>
          <p:cNvPr id="197" name="Google Shape;197;p12"/>
          <p:cNvSpPr txBox="1"/>
          <p:nvPr/>
        </p:nvSpPr>
        <p:spPr>
          <a:xfrm>
            <a:off x="525475" y="1211700"/>
            <a:ext cx="20088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Mobility</a:t>
            </a:r>
            <a:endParaRPr sz="2400" b="1"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System:</a:t>
            </a:r>
            <a:endParaRPr sz="2400" b="1" i="0" u="none" strike="noStrike" cap="none">
              <a:solidFill>
                <a:srgbClr val="F2F2F2"/>
              </a:solidFill>
              <a:latin typeface="Calibri"/>
              <a:ea typeface="Calibri"/>
              <a:cs typeface="Calibri"/>
              <a:sym typeface="Calibri"/>
            </a:endParaRPr>
          </a:p>
        </p:txBody>
      </p:sp>
      <p:sp>
        <p:nvSpPr>
          <p:cNvPr id="198" name="Google Shape;198;p12"/>
          <p:cNvSpPr txBox="1"/>
          <p:nvPr/>
        </p:nvSpPr>
        <p:spPr>
          <a:xfrm>
            <a:off x="2911750" y="1370250"/>
            <a:ext cx="5854500" cy="1261854"/>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Customized Wheel System ensured better traction and compliance while traversing challenging desert terrain. The honeycomb structured non pneumatic tires ensured better shock absorption. In addition to this, the rover is capable of climbing stairs. The bevel gear mechanism and steerable wheel system have been inspired from the Mars 2020 Perseverance rover.</a:t>
            </a:r>
            <a:endParaRPr sz="1400" b="0" i="0" u="none" strike="noStrike" cap="none">
              <a:solidFill>
                <a:srgbClr val="000000"/>
              </a:solidFill>
              <a:latin typeface="Arial"/>
              <a:ea typeface="Arial"/>
              <a:cs typeface="Arial"/>
              <a:sym typeface="Arial"/>
            </a:endParaRPr>
          </a:p>
        </p:txBody>
      </p:sp>
      <p:sp>
        <p:nvSpPr>
          <p:cNvPr id="199" name="Google Shape;199;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14</a:t>
            </a:fld>
            <a:endParaRPr/>
          </a:p>
        </p:txBody>
      </p:sp>
      <p:sp>
        <p:nvSpPr>
          <p:cNvPr id="200" name="Google Shape;200;p12"/>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201" name="Google Shape;201;p12"/>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202" name="Google Shape;202;p12"/>
          <p:cNvPicPr preferRelativeResize="0"/>
          <p:nvPr/>
        </p:nvPicPr>
        <p:blipFill rotWithShape="1">
          <a:blip r:embed="rId5">
            <a:alphaModFix/>
          </a:blip>
          <a:srcRect/>
          <a:stretch/>
        </p:blipFill>
        <p:spPr>
          <a:xfrm>
            <a:off x="311700" y="4218717"/>
            <a:ext cx="838227" cy="63660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6"/>
        <p:cNvGrpSpPr/>
        <p:nvPr/>
      </p:nvGrpSpPr>
      <p:grpSpPr>
        <a:xfrm>
          <a:off x="0" y="0"/>
          <a:ext cx="0" cy="0"/>
          <a:chOff x="0" y="0"/>
          <a:chExt cx="0" cy="0"/>
        </a:xfrm>
      </p:grpSpPr>
      <p:sp>
        <p:nvSpPr>
          <p:cNvPr id="207" name="Google Shape;207;p13"/>
          <p:cNvSpPr txBox="1"/>
          <p:nvPr/>
        </p:nvSpPr>
        <p:spPr>
          <a:xfrm>
            <a:off x="525475" y="1211700"/>
            <a:ext cx="20088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Mobility</a:t>
            </a:r>
            <a:endParaRPr sz="2400" b="1"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System:</a:t>
            </a:r>
            <a:endParaRPr sz="2400" b="1" i="0" u="none" strike="noStrike" cap="none">
              <a:solidFill>
                <a:srgbClr val="F2F2F2"/>
              </a:solidFill>
              <a:latin typeface="Calibri"/>
              <a:ea typeface="Calibri"/>
              <a:cs typeface="Calibri"/>
              <a:sym typeface="Calibri"/>
            </a:endParaRPr>
          </a:p>
        </p:txBody>
      </p:sp>
      <p:sp>
        <p:nvSpPr>
          <p:cNvPr id="208" name="Google Shape;208;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15</a:t>
            </a:fld>
            <a:endParaRPr/>
          </a:p>
        </p:txBody>
      </p:sp>
      <p:sp>
        <p:nvSpPr>
          <p:cNvPr id="209" name="Google Shape;209;p13"/>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210" name="Google Shape;210;p13"/>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211" name="Google Shape;211;p13"/>
          <p:cNvPicPr preferRelativeResize="0"/>
          <p:nvPr/>
        </p:nvPicPr>
        <p:blipFill rotWithShape="1">
          <a:blip r:embed="rId5">
            <a:alphaModFix/>
          </a:blip>
          <a:srcRect/>
          <a:stretch/>
        </p:blipFill>
        <p:spPr>
          <a:xfrm>
            <a:off x="311700" y="4218717"/>
            <a:ext cx="838227" cy="636605"/>
          </a:xfrm>
          <a:prstGeom prst="rect">
            <a:avLst/>
          </a:prstGeom>
          <a:noFill/>
          <a:ln>
            <a:noFill/>
          </a:ln>
        </p:spPr>
      </p:pic>
      <p:pic>
        <p:nvPicPr>
          <p:cNvPr id="212" name="Google Shape;212;p13"/>
          <p:cNvPicPr preferRelativeResize="0"/>
          <p:nvPr/>
        </p:nvPicPr>
        <p:blipFill>
          <a:blip r:embed="rId6">
            <a:alphaModFix/>
          </a:blip>
          <a:stretch>
            <a:fillRect/>
          </a:stretch>
        </p:blipFill>
        <p:spPr>
          <a:xfrm>
            <a:off x="1800652" y="1627850"/>
            <a:ext cx="3550186" cy="2266951"/>
          </a:xfrm>
          <a:prstGeom prst="rect">
            <a:avLst/>
          </a:prstGeom>
          <a:noFill/>
          <a:ln>
            <a:noFill/>
          </a:ln>
        </p:spPr>
      </p:pic>
      <p:pic>
        <p:nvPicPr>
          <p:cNvPr id="213" name="Google Shape;213;p13"/>
          <p:cNvPicPr preferRelativeResize="0"/>
          <p:nvPr/>
        </p:nvPicPr>
        <p:blipFill>
          <a:blip r:embed="rId7">
            <a:alphaModFix/>
          </a:blip>
          <a:stretch>
            <a:fillRect/>
          </a:stretch>
        </p:blipFill>
        <p:spPr>
          <a:xfrm>
            <a:off x="5413976" y="1627624"/>
            <a:ext cx="3550199" cy="226741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sp>
        <p:nvSpPr>
          <p:cNvPr id="218" name="Google Shape;218;g2212d63c97c_2_7"/>
          <p:cNvSpPr txBox="1"/>
          <p:nvPr/>
        </p:nvSpPr>
        <p:spPr>
          <a:xfrm>
            <a:off x="525475" y="1211700"/>
            <a:ext cx="20088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Mobility</a:t>
            </a:r>
            <a:endParaRPr sz="2400" b="1"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System:</a:t>
            </a:r>
            <a:endParaRPr sz="2400" b="1" i="0" u="none" strike="noStrike" cap="none">
              <a:solidFill>
                <a:srgbClr val="F2F2F2"/>
              </a:solidFill>
              <a:latin typeface="Calibri"/>
              <a:ea typeface="Calibri"/>
              <a:cs typeface="Calibri"/>
              <a:sym typeface="Calibri"/>
            </a:endParaRPr>
          </a:p>
        </p:txBody>
      </p:sp>
      <p:sp>
        <p:nvSpPr>
          <p:cNvPr id="219" name="Google Shape;219;g2212d63c97c_2_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16</a:t>
            </a:fld>
            <a:endParaRPr/>
          </a:p>
        </p:txBody>
      </p:sp>
      <p:sp>
        <p:nvSpPr>
          <p:cNvPr id="220" name="Google Shape;220;g2212d63c97c_2_7"/>
          <p:cNvSpPr txBox="1"/>
          <p:nvPr/>
        </p:nvSpPr>
        <p:spPr>
          <a:xfrm>
            <a:off x="296460" y="378355"/>
            <a:ext cx="3107100"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221" name="Google Shape;221;g2212d63c97c_2_7"/>
          <p:cNvPicPr preferRelativeResize="0"/>
          <p:nvPr/>
        </p:nvPicPr>
        <p:blipFill rotWithShape="1">
          <a:blip r:embed="rId4">
            <a:alphaModFix/>
          </a:blip>
          <a:srcRect/>
          <a:stretch/>
        </p:blipFill>
        <p:spPr>
          <a:xfrm>
            <a:off x="7550025" y="445025"/>
            <a:ext cx="1196781" cy="342161"/>
          </a:xfrm>
          <a:prstGeom prst="rect">
            <a:avLst/>
          </a:prstGeom>
          <a:noFill/>
          <a:ln>
            <a:noFill/>
          </a:ln>
        </p:spPr>
      </p:pic>
      <p:pic>
        <p:nvPicPr>
          <p:cNvPr id="222" name="Google Shape;222;g2212d63c97c_2_7"/>
          <p:cNvPicPr preferRelativeResize="0"/>
          <p:nvPr/>
        </p:nvPicPr>
        <p:blipFill rotWithShape="1">
          <a:blip r:embed="rId5">
            <a:alphaModFix/>
          </a:blip>
          <a:srcRect/>
          <a:stretch/>
        </p:blipFill>
        <p:spPr>
          <a:xfrm>
            <a:off x="311700" y="4218717"/>
            <a:ext cx="838227" cy="636604"/>
          </a:xfrm>
          <a:prstGeom prst="rect">
            <a:avLst/>
          </a:prstGeom>
          <a:noFill/>
          <a:ln>
            <a:noFill/>
          </a:ln>
        </p:spPr>
      </p:pic>
      <p:pic>
        <p:nvPicPr>
          <p:cNvPr id="223" name="Google Shape;223;g2212d63c97c_2_7"/>
          <p:cNvPicPr preferRelativeResize="0"/>
          <p:nvPr/>
        </p:nvPicPr>
        <p:blipFill rotWithShape="1">
          <a:blip r:embed="rId6">
            <a:alphaModFix/>
          </a:blip>
          <a:srcRect t="7338"/>
          <a:stretch/>
        </p:blipFill>
        <p:spPr>
          <a:xfrm>
            <a:off x="2985200" y="1301825"/>
            <a:ext cx="1958459" cy="2425876"/>
          </a:xfrm>
          <a:prstGeom prst="rect">
            <a:avLst/>
          </a:prstGeom>
          <a:noFill/>
          <a:ln>
            <a:noFill/>
          </a:ln>
        </p:spPr>
      </p:pic>
      <p:pic>
        <p:nvPicPr>
          <p:cNvPr id="224" name="Google Shape;224;g2212d63c97c_2_7"/>
          <p:cNvPicPr preferRelativeResize="0"/>
          <p:nvPr/>
        </p:nvPicPr>
        <p:blipFill>
          <a:blip r:embed="rId7">
            <a:alphaModFix/>
          </a:blip>
          <a:stretch>
            <a:fillRect/>
          </a:stretch>
        </p:blipFill>
        <p:spPr>
          <a:xfrm>
            <a:off x="5151350" y="1301824"/>
            <a:ext cx="3541624" cy="24258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8"/>
        <p:cNvGrpSpPr/>
        <p:nvPr/>
      </p:nvGrpSpPr>
      <p:grpSpPr>
        <a:xfrm>
          <a:off x="0" y="0"/>
          <a:ext cx="0" cy="0"/>
          <a:chOff x="0" y="0"/>
          <a:chExt cx="0" cy="0"/>
        </a:xfrm>
      </p:grpSpPr>
      <p:sp>
        <p:nvSpPr>
          <p:cNvPr id="229" name="Google Shape;229;p14"/>
          <p:cNvSpPr txBox="1"/>
          <p:nvPr/>
        </p:nvSpPr>
        <p:spPr>
          <a:xfrm>
            <a:off x="525475" y="1211700"/>
            <a:ext cx="20088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Mobility</a:t>
            </a:r>
            <a:endParaRPr sz="2400" b="1"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System:</a:t>
            </a:r>
            <a:endParaRPr sz="2400" b="1" i="0" u="none" strike="noStrike" cap="none">
              <a:solidFill>
                <a:srgbClr val="F2F2F2"/>
              </a:solidFill>
              <a:latin typeface="Calibri"/>
              <a:ea typeface="Calibri"/>
              <a:cs typeface="Calibri"/>
              <a:sym typeface="Calibri"/>
            </a:endParaRPr>
          </a:p>
        </p:txBody>
      </p:sp>
      <p:sp>
        <p:nvSpPr>
          <p:cNvPr id="230" name="Google Shape;230;p14"/>
          <p:cNvSpPr txBox="1"/>
          <p:nvPr/>
        </p:nvSpPr>
        <p:spPr>
          <a:xfrm>
            <a:off x="2911750" y="1370250"/>
            <a:ext cx="5854500" cy="10467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Phoenix </a:t>
            </a:r>
            <a:r>
              <a:rPr lang="tr-TR">
                <a:solidFill>
                  <a:srgbClr val="F2F2F2"/>
                </a:solidFill>
                <a:latin typeface="Calibri"/>
                <a:ea typeface="Calibri"/>
                <a:cs typeface="Calibri"/>
                <a:sym typeface="Calibri"/>
              </a:rPr>
              <a:t>3</a:t>
            </a:r>
            <a:r>
              <a:rPr lang="tr-TR" sz="1400" b="0" i="0" u="none" strike="noStrike" cap="none">
                <a:solidFill>
                  <a:srgbClr val="F2F2F2"/>
                </a:solidFill>
                <a:latin typeface="Calibri"/>
                <a:ea typeface="Calibri"/>
                <a:cs typeface="Calibri"/>
                <a:sym typeface="Calibri"/>
              </a:rPr>
              <a:t>.0 weighs 50 kg in total. </a:t>
            </a:r>
            <a:endParaRPr sz="14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full rover size is 87 cm x 86 cm.</a:t>
            </a:r>
            <a:endParaRPr sz="14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chassis is 55 cm x 45 cm x 15 cm in dimension.</a:t>
            </a:r>
            <a:endParaRPr sz="14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diameter of the wheel is 23 cm.</a:t>
            </a:r>
            <a:endParaRPr sz="1400" b="0" i="0" u="none" strike="noStrike" cap="none">
              <a:solidFill>
                <a:srgbClr val="000000"/>
              </a:solidFill>
              <a:latin typeface="Arial"/>
              <a:ea typeface="Arial"/>
              <a:cs typeface="Arial"/>
              <a:sym typeface="Arial"/>
            </a:endParaRPr>
          </a:p>
        </p:txBody>
      </p:sp>
      <p:sp>
        <p:nvSpPr>
          <p:cNvPr id="231" name="Google Shape;231;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17</a:t>
            </a:fld>
            <a:endParaRPr/>
          </a:p>
        </p:txBody>
      </p:sp>
      <p:sp>
        <p:nvSpPr>
          <p:cNvPr id="232" name="Google Shape;232;p14"/>
          <p:cNvSpPr txBox="1">
            <a:spLocks noGrp="1"/>
          </p:cNvSpPr>
          <p:nvPr>
            <p:ph type="ctrTitle"/>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tr-TR" sz="3600" b="1">
                <a:solidFill>
                  <a:srgbClr val="F2F2F2"/>
                </a:solidFill>
                <a:latin typeface="Calibri"/>
                <a:ea typeface="Calibri"/>
                <a:cs typeface="Calibri"/>
                <a:sym typeface="Calibri"/>
              </a:rPr>
              <a:t>ROVER DESIGN</a:t>
            </a:r>
            <a:endParaRPr sz="3600" b="1">
              <a:solidFill>
                <a:srgbClr val="F2F2F2"/>
              </a:solidFill>
              <a:latin typeface="Calibri"/>
              <a:ea typeface="Calibri"/>
              <a:cs typeface="Calibri"/>
              <a:sym typeface="Calibri"/>
            </a:endParaRPr>
          </a:p>
        </p:txBody>
      </p:sp>
      <p:pic>
        <p:nvPicPr>
          <p:cNvPr id="233" name="Google Shape;233;p14"/>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234" name="Google Shape;234;p14"/>
          <p:cNvPicPr preferRelativeResize="0"/>
          <p:nvPr/>
        </p:nvPicPr>
        <p:blipFill rotWithShape="1">
          <a:blip r:embed="rId5">
            <a:alphaModFix/>
          </a:blip>
          <a:srcRect/>
          <a:stretch/>
        </p:blipFill>
        <p:spPr>
          <a:xfrm>
            <a:off x="311700" y="4218717"/>
            <a:ext cx="838227" cy="636605"/>
          </a:xfrm>
          <a:prstGeom prst="rect">
            <a:avLst/>
          </a:prstGeom>
          <a:noFill/>
          <a:ln>
            <a:noFill/>
          </a:ln>
        </p:spPr>
      </p:pic>
      <p:sp>
        <p:nvSpPr>
          <p:cNvPr id="235" name="Google Shape;235;p14"/>
          <p:cNvSpPr txBox="1"/>
          <p:nvPr/>
        </p:nvSpPr>
        <p:spPr>
          <a:xfrm>
            <a:off x="2911750" y="2614621"/>
            <a:ext cx="5854500" cy="12621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rover is well equipped with better suspension and shock absorption. It can swiftly move through rough terrain and climb through elevations without any complication. It is also capable enough to move through narrow spaces without crashing or causing any kind of damage. Additionally, The rover can precisely move along a line of path.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9"/>
        <p:cNvGrpSpPr/>
        <p:nvPr/>
      </p:nvGrpSpPr>
      <p:grpSpPr>
        <a:xfrm>
          <a:off x="0" y="0"/>
          <a:ext cx="0" cy="0"/>
          <a:chOff x="0" y="0"/>
          <a:chExt cx="0" cy="0"/>
        </a:xfrm>
      </p:grpSpPr>
      <p:sp>
        <p:nvSpPr>
          <p:cNvPr id="240" name="Google Shape;240;g23de603b914_0_20"/>
          <p:cNvSpPr txBox="1"/>
          <p:nvPr/>
        </p:nvSpPr>
        <p:spPr>
          <a:xfrm>
            <a:off x="525475" y="1211700"/>
            <a:ext cx="2008800" cy="1293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Electronics and power system:</a:t>
            </a:r>
            <a:endParaRPr sz="2400" b="1" i="0" u="none" strike="noStrike" cap="none">
              <a:solidFill>
                <a:srgbClr val="F2F2F2"/>
              </a:solidFill>
              <a:latin typeface="Calibri"/>
              <a:ea typeface="Calibri"/>
              <a:cs typeface="Calibri"/>
              <a:sym typeface="Calibri"/>
            </a:endParaRPr>
          </a:p>
        </p:txBody>
      </p:sp>
      <p:sp>
        <p:nvSpPr>
          <p:cNvPr id="241" name="Google Shape;241;g23de603b914_0_20"/>
          <p:cNvSpPr txBox="1"/>
          <p:nvPr/>
        </p:nvSpPr>
        <p:spPr>
          <a:xfrm>
            <a:off x="2911750" y="1057188"/>
            <a:ext cx="5854500" cy="19086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a:solidFill>
                  <a:srgbClr val="F2F2F2"/>
                </a:solidFill>
                <a:latin typeface="Calibri"/>
                <a:ea typeface="Calibri"/>
                <a:cs typeface="Calibri"/>
                <a:sym typeface="Calibri"/>
              </a:rPr>
              <a:t>The rover is powered by 9 Li-po batteries. Four battery is used  for arm circuit , three battery is used for wheel circuit and two battery is used for logic circuit and cooling system. The wheel motor , stepper and encoder power circuit runs on 36V , arm power circuit runs on 24V and microcontrollers , coolers, computer , camera, communication are powered with 12V. Each circuit uses custom PCBs.</a:t>
            </a:r>
            <a:r>
              <a:rPr lang="tr-TR" sz="1400" b="0" i="0" u="none" strike="noStrike" cap="none">
                <a:solidFill>
                  <a:srgbClr val="F2F2F2"/>
                </a:solidFill>
                <a:latin typeface="Calibri"/>
                <a:ea typeface="Calibri"/>
                <a:cs typeface="Calibri"/>
                <a:sym typeface="Calibri"/>
              </a:rPr>
              <a:t>The modular architecture of the electronics subsystem is implemented by simulating the real time electrical circuits of the rover using custom-designed PCBs and Solidworks Electrical 3D.</a:t>
            </a:r>
            <a:endParaRPr sz="1400" b="0" i="0" u="none" strike="noStrike" cap="none">
              <a:solidFill>
                <a:srgbClr val="C00000"/>
              </a:solidFill>
              <a:latin typeface="Calibri"/>
              <a:ea typeface="Calibri"/>
              <a:cs typeface="Calibri"/>
              <a:sym typeface="Calibri"/>
            </a:endParaRPr>
          </a:p>
        </p:txBody>
      </p:sp>
      <p:sp>
        <p:nvSpPr>
          <p:cNvPr id="242" name="Google Shape;242;g23de603b914_0_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18</a:t>
            </a:fld>
            <a:endParaRPr/>
          </a:p>
        </p:txBody>
      </p:sp>
      <p:sp>
        <p:nvSpPr>
          <p:cNvPr id="243" name="Google Shape;243;g23de603b914_0_20"/>
          <p:cNvSpPr txBox="1">
            <a:spLocks noGrp="1"/>
          </p:cNvSpPr>
          <p:nvPr>
            <p:ph type="ctrTitle"/>
          </p:nvPr>
        </p:nvSpPr>
        <p:spPr>
          <a:xfrm>
            <a:off x="296460" y="378355"/>
            <a:ext cx="3107100" cy="627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tr-TR" sz="3600" b="1">
                <a:solidFill>
                  <a:srgbClr val="F2F2F2"/>
                </a:solidFill>
                <a:latin typeface="Calibri"/>
                <a:ea typeface="Calibri"/>
                <a:cs typeface="Calibri"/>
                <a:sym typeface="Calibri"/>
              </a:rPr>
              <a:t>ROVER DESIGN</a:t>
            </a:r>
            <a:endParaRPr sz="3600" b="1">
              <a:solidFill>
                <a:srgbClr val="F2F2F2"/>
              </a:solidFill>
              <a:latin typeface="Calibri"/>
              <a:ea typeface="Calibri"/>
              <a:cs typeface="Calibri"/>
              <a:sym typeface="Calibri"/>
            </a:endParaRPr>
          </a:p>
        </p:txBody>
      </p:sp>
      <p:pic>
        <p:nvPicPr>
          <p:cNvPr id="244" name="Google Shape;244;g23de603b914_0_20"/>
          <p:cNvPicPr preferRelativeResize="0"/>
          <p:nvPr/>
        </p:nvPicPr>
        <p:blipFill rotWithShape="1">
          <a:blip r:embed="rId4">
            <a:alphaModFix/>
          </a:blip>
          <a:srcRect/>
          <a:stretch/>
        </p:blipFill>
        <p:spPr>
          <a:xfrm>
            <a:off x="7550025" y="445025"/>
            <a:ext cx="1196781" cy="342161"/>
          </a:xfrm>
          <a:prstGeom prst="rect">
            <a:avLst/>
          </a:prstGeom>
          <a:noFill/>
          <a:ln>
            <a:noFill/>
          </a:ln>
        </p:spPr>
      </p:pic>
      <p:pic>
        <p:nvPicPr>
          <p:cNvPr id="245" name="Google Shape;245;g23de603b914_0_20"/>
          <p:cNvPicPr preferRelativeResize="0"/>
          <p:nvPr/>
        </p:nvPicPr>
        <p:blipFill rotWithShape="1">
          <a:blip r:embed="rId5">
            <a:alphaModFix/>
          </a:blip>
          <a:srcRect/>
          <a:stretch/>
        </p:blipFill>
        <p:spPr>
          <a:xfrm>
            <a:off x="311700" y="4218717"/>
            <a:ext cx="838227" cy="636604"/>
          </a:xfrm>
          <a:prstGeom prst="rect">
            <a:avLst/>
          </a:prstGeom>
          <a:noFill/>
          <a:ln>
            <a:noFill/>
          </a:ln>
        </p:spPr>
      </p:pic>
      <p:sp>
        <p:nvSpPr>
          <p:cNvPr id="246" name="Google Shape;246;g23de603b914_0_20"/>
          <p:cNvSpPr txBox="1"/>
          <p:nvPr/>
        </p:nvSpPr>
        <p:spPr>
          <a:xfrm>
            <a:off x="2911750" y="3016733"/>
            <a:ext cx="5854500" cy="14775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chemeClr val="lt1"/>
                </a:solidFill>
                <a:latin typeface="Calibri"/>
                <a:ea typeface="Calibri"/>
                <a:cs typeface="Calibri"/>
                <a:sym typeface="Calibri"/>
              </a:rPr>
              <a:t>The electronic subsystem is isolated into </a:t>
            </a:r>
            <a:r>
              <a:rPr lang="tr-TR">
                <a:solidFill>
                  <a:schemeClr val="lt1"/>
                </a:solidFill>
                <a:latin typeface="Calibri"/>
                <a:ea typeface="Calibri"/>
                <a:cs typeface="Calibri"/>
                <a:sym typeface="Calibri"/>
              </a:rPr>
              <a:t>two </a:t>
            </a:r>
            <a:r>
              <a:rPr lang="tr-TR" sz="1400" b="0" i="0" u="none" strike="noStrike" cap="none">
                <a:solidFill>
                  <a:schemeClr val="lt1"/>
                </a:solidFill>
                <a:latin typeface="Calibri"/>
                <a:ea typeface="Calibri"/>
                <a:cs typeface="Calibri"/>
                <a:sym typeface="Calibri"/>
              </a:rPr>
              <a:t>modules to support quick and easy plug and play. Thus a particular module only needs to be connected to the rover in order to be configured and to function perfectly, without affecting the remaining modules during the changing of electrical components in the mission. Basically, the modular architecture ensures portability, reduced maintenance time and easier fault detection.</a:t>
            </a:r>
            <a:endParaRPr sz="1400" b="0" i="0" u="none" strike="noStrike" cap="none">
              <a:solidFill>
                <a:schemeClr val="lt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0"/>
        <p:cNvGrpSpPr/>
        <p:nvPr/>
      </p:nvGrpSpPr>
      <p:grpSpPr>
        <a:xfrm>
          <a:off x="0" y="0"/>
          <a:ext cx="0" cy="0"/>
          <a:chOff x="0" y="0"/>
          <a:chExt cx="0" cy="0"/>
        </a:xfrm>
      </p:grpSpPr>
      <p:sp>
        <p:nvSpPr>
          <p:cNvPr id="251" name="Google Shape;251;p16"/>
          <p:cNvSpPr txBox="1"/>
          <p:nvPr/>
        </p:nvSpPr>
        <p:spPr>
          <a:xfrm>
            <a:off x="525475" y="1211700"/>
            <a:ext cx="2008800"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Electronics and power system:</a:t>
            </a:r>
            <a:endParaRPr sz="2400" b="1" i="0" u="none" strike="noStrike" cap="none">
              <a:solidFill>
                <a:srgbClr val="F2F2F2"/>
              </a:solidFill>
              <a:latin typeface="Calibri"/>
              <a:ea typeface="Calibri"/>
              <a:cs typeface="Calibri"/>
              <a:sym typeface="Calibri"/>
            </a:endParaRPr>
          </a:p>
        </p:txBody>
      </p:sp>
      <p:sp>
        <p:nvSpPr>
          <p:cNvPr id="252" name="Google Shape;252;p16"/>
          <p:cNvSpPr txBox="1"/>
          <p:nvPr/>
        </p:nvSpPr>
        <p:spPr>
          <a:xfrm>
            <a:off x="2828800" y="1107525"/>
            <a:ext cx="5854500" cy="32016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342900" marR="0" lvl="0" indent="-342900" algn="just" rtl="0">
              <a:lnSpc>
                <a:spcPct val="100000"/>
              </a:lnSpc>
              <a:spcBef>
                <a:spcPts val="0"/>
              </a:spcBef>
              <a:spcAft>
                <a:spcPts val="0"/>
              </a:spcAft>
              <a:buClr>
                <a:schemeClr val="lt1"/>
              </a:buClr>
              <a:buSzPts val="1400"/>
              <a:buFont typeface="Arial"/>
              <a:buAutoNum type="arabicPeriod"/>
            </a:pPr>
            <a:r>
              <a:rPr lang="tr-TR" sz="1400" b="0" i="0" u="none" strike="noStrike" cap="none">
                <a:solidFill>
                  <a:schemeClr val="lt1"/>
                </a:solidFill>
                <a:latin typeface="Calibri"/>
                <a:ea typeface="Calibri"/>
                <a:cs typeface="Calibri"/>
                <a:sym typeface="Calibri"/>
              </a:rPr>
              <a:t>A voltage stabilizer system is used in the power supply which shuts down the excess voltage from being applied to the components.</a:t>
            </a:r>
            <a:endParaRPr sz="1400" b="0" i="0" u="none" strike="noStrike" cap="none">
              <a:solidFill>
                <a:schemeClr val="lt1"/>
              </a:solidFill>
              <a:latin typeface="Calibri"/>
              <a:ea typeface="Calibri"/>
              <a:cs typeface="Calibri"/>
              <a:sym typeface="Calibri"/>
            </a:endParaRPr>
          </a:p>
          <a:p>
            <a:pPr marL="342900" marR="0" lvl="0" indent="-342900" algn="just" rtl="0">
              <a:lnSpc>
                <a:spcPct val="100000"/>
              </a:lnSpc>
              <a:spcBef>
                <a:spcPts val="0"/>
              </a:spcBef>
              <a:spcAft>
                <a:spcPts val="0"/>
              </a:spcAft>
              <a:buClr>
                <a:schemeClr val="lt1"/>
              </a:buClr>
              <a:buSzPts val="1400"/>
              <a:buFont typeface="Arial"/>
              <a:buAutoNum type="arabicPeriod"/>
            </a:pPr>
            <a:r>
              <a:rPr lang="tr-TR">
                <a:solidFill>
                  <a:schemeClr val="lt1"/>
                </a:solidFill>
                <a:latin typeface="Calibri"/>
                <a:ea typeface="Calibri"/>
                <a:cs typeface="Calibri"/>
                <a:sym typeface="Calibri"/>
              </a:rPr>
              <a:t>Several </a:t>
            </a:r>
            <a:r>
              <a:rPr lang="tr-TR" sz="1400" b="0" i="0" u="none" strike="noStrike" cap="none">
                <a:solidFill>
                  <a:schemeClr val="lt1"/>
                </a:solidFill>
                <a:latin typeface="Calibri"/>
                <a:ea typeface="Calibri"/>
                <a:cs typeface="Calibri"/>
                <a:sym typeface="Calibri"/>
              </a:rPr>
              <a:t>temperature sensor is implemented through</a:t>
            </a:r>
            <a:r>
              <a:rPr lang="tr-TR">
                <a:solidFill>
                  <a:schemeClr val="lt1"/>
                </a:solidFill>
                <a:latin typeface="Calibri"/>
                <a:ea typeface="Calibri"/>
                <a:cs typeface="Calibri"/>
                <a:sym typeface="Calibri"/>
              </a:rPr>
              <a:t>out the system </a:t>
            </a:r>
            <a:r>
              <a:rPr lang="tr-TR" sz="1400" b="0" i="0" u="none" strike="noStrike" cap="none">
                <a:solidFill>
                  <a:schemeClr val="lt1"/>
                </a:solidFill>
                <a:latin typeface="Calibri"/>
                <a:ea typeface="Calibri"/>
                <a:cs typeface="Calibri"/>
                <a:sym typeface="Calibri"/>
              </a:rPr>
              <a:t>and temperature is being monitored </a:t>
            </a:r>
            <a:r>
              <a:rPr lang="tr-TR">
                <a:solidFill>
                  <a:schemeClr val="lt1"/>
                </a:solidFill>
                <a:latin typeface="Calibri"/>
                <a:ea typeface="Calibri"/>
                <a:cs typeface="Calibri"/>
                <a:sym typeface="Calibri"/>
              </a:rPr>
              <a:t>always. W</a:t>
            </a:r>
            <a:r>
              <a:rPr lang="tr-TR" sz="1400" b="0" i="0" u="none" strike="noStrike" cap="none">
                <a:solidFill>
                  <a:schemeClr val="lt1"/>
                </a:solidFill>
                <a:latin typeface="Calibri"/>
                <a:ea typeface="Calibri"/>
                <a:cs typeface="Calibri"/>
                <a:sym typeface="Calibri"/>
              </a:rPr>
              <a:t>henever the temperature rises to a certain level (a level which is marked as dangerous) the system will  shut down automatically and indicates it with </a:t>
            </a:r>
            <a:r>
              <a:rPr lang="tr-TR">
                <a:solidFill>
                  <a:schemeClr val="lt1"/>
                </a:solidFill>
                <a:latin typeface="Calibri"/>
                <a:ea typeface="Calibri"/>
                <a:cs typeface="Calibri"/>
                <a:sym typeface="Calibri"/>
              </a:rPr>
              <a:t>LED</a:t>
            </a:r>
            <a:r>
              <a:rPr lang="tr-TR" sz="1400" b="0" i="0" u="none" strike="noStrike" cap="none">
                <a:solidFill>
                  <a:schemeClr val="lt1"/>
                </a:solidFill>
                <a:latin typeface="Calibri"/>
                <a:ea typeface="Calibri"/>
                <a:cs typeface="Calibri"/>
                <a:sym typeface="Calibri"/>
              </a:rPr>
              <a:t>.</a:t>
            </a:r>
            <a:endParaRPr>
              <a:solidFill>
                <a:schemeClr val="lt1"/>
              </a:solidFill>
              <a:latin typeface="Calibri"/>
              <a:ea typeface="Calibri"/>
              <a:cs typeface="Calibri"/>
              <a:sym typeface="Calibri"/>
            </a:endParaRPr>
          </a:p>
          <a:p>
            <a:pPr marL="342900" marR="0" lvl="0" indent="-342900" algn="just" rtl="0">
              <a:lnSpc>
                <a:spcPct val="100000"/>
              </a:lnSpc>
              <a:spcBef>
                <a:spcPts val="0"/>
              </a:spcBef>
              <a:spcAft>
                <a:spcPts val="0"/>
              </a:spcAft>
              <a:buClr>
                <a:schemeClr val="lt1"/>
              </a:buClr>
              <a:buSzPts val="1400"/>
              <a:buFont typeface="Arial"/>
              <a:buAutoNum type="arabicPeriod"/>
            </a:pPr>
            <a:r>
              <a:rPr lang="tr-TR">
                <a:solidFill>
                  <a:schemeClr val="lt1"/>
                </a:solidFill>
                <a:latin typeface="Calibri"/>
                <a:ea typeface="Calibri"/>
                <a:cs typeface="Calibri"/>
                <a:sym typeface="Calibri"/>
              </a:rPr>
              <a:t>Several Cooling fan is used in the body such that it can maintain optimum temperature while heavy usage.</a:t>
            </a:r>
            <a:endParaRPr>
              <a:solidFill>
                <a:schemeClr val="lt1"/>
              </a:solidFill>
              <a:latin typeface="Calibri"/>
              <a:ea typeface="Calibri"/>
              <a:cs typeface="Calibri"/>
              <a:sym typeface="Calibri"/>
            </a:endParaRPr>
          </a:p>
          <a:p>
            <a:pPr marL="342900" marR="0" lvl="0" indent="-342900" algn="just" rtl="0">
              <a:lnSpc>
                <a:spcPct val="100000"/>
              </a:lnSpc>
              <a:spcBef>
                <a:spcPts val="0"/>
              </a:spcBef>
              <a:spcAft>
                <a:spcPts val="0"/>
              </a:spcAft>
              <a:buClr>
                <a:schemeClr val="lt1"/>
              </a:buClr>
              <a:buSzPts val="1400"/>
              <a:buFont typeface="Arial"/>
              <a:buAutoNum type="arabicPeriod"/>
            </a:pPr>
            <a:r>
              <a:rPr lang="tr-TR" sz="1400" b="0" i="0" u="none" strike="noStrike" cap="none">
                <a:solidFill>
                  <a:schemeClr val="lt1"/>
                </a:solidFill>
                <a:latin typeface="Calibri"/>
                <a:ea typeface="Calibri"/>
                <a:cs typeface="Calibri"/>
                <a:sym typeface="Calibri"/>
              </a:rPr>
              <a:t>If there is any sub-system that is consuming power while not functioning it will be shown in the dashboard which will be switched off from the control panel.</a:t>
            </a:r>
            <a:endParaRPr/>
          </a:p>
          <a:p>
            <a:pPr marL="342900" marR="0" lvl="0" indent="-342900" algn="just" rtl="0">
              <a:lnSpc>
                <a:spcPct val="100000"/>
              </a:lnSpc>
              <a:spcBef>
                <a:spcPts val="0"/>
              </a:spcBef>
              <a:spcAft>
                <a:spcPts val="0"/>
              </a:spcAft>
              <a:buClr>
                <a:schemeClr val="lt1"/>
              </a:buClr>
              <a:buSzPts val="1400"/>
              <a:buFont typeface="Arial"/>
              <a:buAutoNum type="arabicPeriod"/>
            </a:pPr>
            <a:r>
              <a:rPr lang="tr-TR" sz="1400" b="0" i="0" u="none" strike="noStrike" cap="none">
                <a:solidFill>
                  <a:schemeClr val="lt1"/>
                </a:solidFill>
                <a:latin typeface="Calibri"/>
                <a:ea typeface="Calibri"/>
                <a:cs typeface="Calibri"/>
                <a:sym typeface="Calibri"/>
              </a:rPr>
              <a:t>Rover safety is ensured by implementing a fail-safe in the code allowing remote shutdown of all rover operations.</a:t>
            </a:r>
            <a:endParaRPr sz="1400" b="0" i="0" u="none" strike="noStrike" cap="none">
              <a:solidFill>
                <a:schemeClr val="lt1"/>
              </a:solidFill>
              <a:latin typeface="Calibri"/>
              <a:ea typeface="Calibri"/>
              <a:cs typeface="Calibri"/>
              <a:sym typeface="Calibri"/>
            </a:endParaRPr>
          </a:p>
          <a:p>
            <a:pPr marL="342900" marR="0" lvl="0" indent="-342900" algn="just" rtl="0">
              <a:lnSpc>
                <a:spcPct val="100000"/>
              </a:lnSpc>
              <a:spcBef>
                <a:spcPts val="0"/>
              </a:spcBef>
              <a:spcAft>
                <a:spcPts val="0"/>
              </a:spcAft>
              <a:buClr>
                <a:schemeClr val="lt1"/>
              </a:buClr>
              <a:buSzPts val="1400"/>
              <a:buFont typeface="Calibri"/>
              <a:buAutoNum type="arabicPeriod"/>
            </a:pPr>
            <a:r>
              <a:rPr lang="tr-TR">
                <a:solidFill>
                  <a:schemeClr val="lt1"/>
                </a:solidFill>
                <a:latin typeface="Calibri"/>
                <a:ea typeface="Calibri"/>
                <a:cs typeface="Calibri"/>
                <a:sym typeface="Calibri"/>
              </a:rPr>
              <a:t>Kill switch is introduced to stop rover at any emergency.</a:t>
            </a:r>
            <a:endParaRPr sz="1400" b="0" i="0" u="none" strike="noStrike" cap="none">
              <a:solidFill>
                <a:srgbClr val="000000"/>
              </a:solidFill>
              <a:latin typeface="Arial"/>
              <a:ea typeface="Arial"/>
              <a:cs typeface="Arial"/>
              <a:sym typeface="Arial"/>
            </a:endParaRPr>
          </a:p>
        </p:txBody>
      </p:sp>
      <p:sp>
        <p:nvSpPr>
          <p:cNvPr id="253" name="Google Shape;25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19</a:t>
            </a:fld>
            <a:endParaRPr/>
          </a:p>
        </p:txBody>
      </p:sp>
      <p:sp>
        <p:nvSpPr>
          <p:cNvPr id="254" name="Google Shape;254;p16"/>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255" name="Google Shape;255;p16"/>
          <p:cNvPicPr preferRelativeResize="0"/>
          <p:nvPr/>
        </p:nvPicPr>
        <p:blipFill rotWithShape="1">
          <a:blip r:embed="rId4">
            <a:alphaModFix/>
          </a:blip>
          <a:srcRect/>
          <a:stretch/>
        </p:blipFill>
        <p:spPr>
          <a:xfrm>
            <a:off x="311700" y="4218717"/>
            <a:ext cx="838227" cy="63660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
        <p:cNvGrpSpPr/>
        <p:nvPr/>
      </p:nvGrpSpPr>
      <p:grpSpPr>
        <a:xfrm>
          <a:off x="0" y="0"/>
          <a:ext cx="0" cy="0"/>
          <a:chOff x="0" y="0"/>
          <a:chExt cx="0" cy="0"/>
        </a:xfrm>
      </p:grpSpPr>
      <p:sp>
        <p:nvSpPr>
          <p:cNvPr id="65" name="Google Shape;65;p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800"/>
              <a:buNone/>
            </a:pPr>
            <a:r>
              <a:rPr lang="tr-TR" sz="3600" b="1">
                <a:solidFill>
                  <a:srgbClr val="56B5BF"/>
                </a:solidFill>
                <a:latin typeface="Calibri"/>
                <a:ea typeface="Calibri"/>
                <a:cs typeface="Calibri"/>
                <a:sym typeface="Calibri"/>
              </a:rPr>
              <a:t>TEAM INFO</a:t>
            </a:r>
            <a:endParaRPr sz="3600" b="1">
              <a:solidFill>
                <a:srgbClr val="56B5BF"/>
              </a:solidFill>
              <a:latin typeface="Calibri"/>
              <a:ea typeface="Calibri"/>
              <a:cs typeface="Calibri"/>
              <a:sym typeface="Calibri"/>
            </a:endParaRPr>
          </a:p>
        </p:txBody>
      </p:sp>
      <p:sp>
        <p:nvSpPr>
          <p:cNvPr id="66" name="Google Shape;66;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2</a:t>
            </a:fld>
            <a:endParaRPr/>
          </a:p>
        </p:txBody>
      </p:sp>
      <p:sp>
        <p:nvSpPr>
          <p:cNvPr id="67" name="Google Shape;67;p2"/>
          <p:cNvSpPr txBox="1"/>
          <p:nvPr/>
        </p:nvSpPr>
        <p:spPr>
          <a:xfrm>
            <a:off x="525475" y="1749525"/>
            <a:ext cx="2008800" cy="494700"/>
          </a:xfrm>
          <a:prstGeom prst="rect">
            <a:avLst/>
          </a:prstGeom>
          <a:noFill/>
          <a:ln>
            <a:noFill/>
          </a:ln>
        </p:spPr>
        <p:txBody>
          <a:bodyPr spcFirstLastPara="1" wrap="square" lIns="91425" tIns="91425" rIns="91425" bIns="91425" anchor="t" anchorCtr="0">
            <a:normAutofit fontScale="92500" lnSpcReduction="10000"/>
          </a:bodyPr>
          <a:lstStyle/>
          <a:p>
            <a:pPr marL="0" marR="0" lvl="0" indent="0" algn="l" rtl="0">
              <a:lnSpc>
                <a:spcPct val="100000"/>
              </a:lnSpc>
              <a:spcBef>
                <a:spcPts val="0"/>
              </a:spcBef>
              <a:spcAft>
                <a:spcPts val="0"/>
              </a:spcAft>
              <a:buClr>
                <a:srgbClr val="000000"/>
              </a:buClr>
              <a:buSzPct val="100000"/>
              <a:buFont typeface="Arial"/>
              <a:buNone/>
            </a:pPr>
            <a:r>
              <a:rPr lang="tr-TR" sz="2400" b="1" i="0" u="none" strike="noStrike" cap="none">
                <a:solidFill>
                  <a:srgbClr val="F2F2F2"/>
                </a:solidFill>
                <a:latin typeface="Calibri"/>
                <a:ea typeface="Calibri"/>
                <a:cs typeface="Calibri"/>
                <a:sym typeface="Calibri"/>
              </a:rPr>
              <a:t>Team Name:</a:t>
            </a:r>
            <a:endParaRPr sz="2400" b="1" i="0" u="none" strike="noStrike" cap="none">
              <a:solidFill>
                <a:srgbClr val="F2F2F2"/>
              </a:solidFill>
              <a:latin typeface="Calibri"/>
              <a:ea typeface="Calibri"/>
              <a:cs typeface="Calibri"/>
              <a:sym typeface="Calibri"/>
            </a:endParaRPr>
          </a:p>
        </p:txBody>
      </p:sp>
      <p:sp>
        <p:nvSpPr>
          <p:cNvPr id="68" name="Google Shape;68;p2"/>
          <p:cNvSpPr txBox="1"/>
          <p:nvPr/>
        </p:nvSpPr>
        <p:spPr>
          <a:xfrm>
            <a:off x="525475" y="2839025"/>
            <a:ext cx="20088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Contact:</a:t>
            </a:r>
            <a:endParaRPr sz="2400" b="1" i="0" u="none" strike="noStrike" cap="none">
              <a:solidFill>
                <a:srgbClr val="F2F2F2"/>
              </a:solidFill>
              <a:latin typeface="Calibri"/>
              <a:ea typeface="Calibri"/>
              <a:cs typeface="Calibri"/>
              <a:sym typeface="Calibri"/>
            </a:endParaRPr>
          </a:p>
        </p:txBody>
      </p:sp>
      <p:sp>
        <p:nvSpPr>
          <p:cNvPr id="69" name="Google Shape;69;p2"/>
          <p:cNvSpPr txBox="1"/>
          <p:nvPr/>
        </p:nvSpPr>
        <p:spPr>
          <a:xfrm>
            <a:off x="525475" y="2059950"/>
            <a:ext cx="2008800" cy="3078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endParaRPr sz="800" b="0" i="0" u="none" strike="noStrike" cap="none">
              <a:solidFill>
                <a:srgbClr val="999999"/>
              </a:solidFill>
              <a:latin typeface="Calibri"/>
              <a:ea typeface="Calibri"/>
              <a:cs typeface="Calibri"/>
              <a:sym typeface="Calibri"/>
            </a:endParaRPr>
          </a:p>
        </p:txBody>
      </p:sp>
      <p:sp>
        <p:nvSpPr>
          <p:cNvPr id="70" name="Google Shape;70;p2"/>
          <p:cNvSpPr txBox="1"/>
          <p:nvPr/>
        </p:nvSpPr>
        <p:spPr>
          <a:xfrm>
            <a:off x="2911750" y="1844025"/>
            <a:ext cx="5854500" cy="677078"/>
          </a:xfrm>
          <a:prstGeom prst="rect">
            <a:avLst/>
          </a:prstGeom>
          <a:noFill/>
          <a:ln w="9525" cap="flat" cmpd="sng">
            <a:solidFill>
              <a:srgbClr val="56B5BF"/>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tr-TR" sz="1800" b="0" i="0" u="none" strike="noStrike" cap="none">
                <a:solidFill>
                  <a:srgbClr val="F2F2F2"/>
                </a:solidFill>
                <a:latin typeface="Calibri"/>
                <a:ea typeface="Calibri"/>
                <a:cs typeface="Calibri"/>
                <a:sym typeface="Calibri"/>
              </a:rPr>
              <a:t>MIST Mongol Barota</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BFBFBF"/>
                </a:solidFill>
                <a:latin typeface="Calibri"/>
                <a:ea typeface="Calibri"/>
                <a:cs typeface="Calibri"/>
                <a:sym typeface="Calibri"/>
              </a:rPr>
              <a:t>Rover Name: Phoenix </a:t>
            </a:r>
            <a:r>
              <a:rPr lang="tr-TR">
                <a:solidFill>
                  <a:srgbClr val="BFBFBF"/>
                </a:solidFill>
                <a:latin typeface="Calibri"/>
                <a:ea typeface="Calibri"/>
                <a:cs typeface="Calibri"/>
                <a:sym typeface="Calibri"/>
              </a:rPr>
              <a:t>3</a:t>
            </a:r>
            <a:r>
              <a:rPr lang="tr-TR" sz="1400" b="0" i="0" u="none" strike="noStrike" cap="none">
                <a:solidFill>
                  <a:srgbClr val="BFBFBF"/>
                </a:solidFill>
                <a:latin typeface="Calibri"/>
                <a:ea typeface="Calibri"/>
                <a:cs typeface="Calibri"/>
                <a:sym typeface="Calibri"/>
              </a:rPr>
              <a:t>.0</a:t>
            </a:r>
            <a:endParaRPr sz="1600" b="0" i="0" u="none" strike="noStrike" cap="none">
              <a:solidFill>
                <a:srgbClr val="BFBFBF"/>
              </a:solidFill>
              <a:latin typeface="Calibri"/>
              <a:ea typeface="Calibri"/>
              <a:cs typeface="Calibri"/>
              <a:sym typeface="Calibri"/>
            </a:endParaRPr>
          </a:p>
        </p:txBody>
      </p:sp>
      <p:sp>
        <p:nvSpPr>
          <p:cNvPr id="71" name="Google Shape;71;p2"/>
          <p:cNvSpPr txBox="1"/>
          <p:nvPr/>
        </p:nvSpPr>
        <p:spPr>
          <a:xfrm>
            <a:off x="2911750" y="2992925"/>
            <a:ext cx="5854500" cy="1477500"/>
          </a:xfrm>
          <a:prstGeom prst="rect">
            <a:avLst/>
          </a:prstGeom>
          <a:noFill/>
          <a:ln w="9525" cap="flat" cmpd="sng">
            <a:solidFill>
              <a:srgbClr val="56B5BF"/>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Email: </a:t>
            </a:r>
            <a:r>
              <a:rPr lang="tr-TR" sz="1400" b="0" i="0" u="sng" strike="noStrike" cap="none">
                <a:solidFill>
                  <a:srgbClr val="F2F2F2"/>
                </a:solidFill>
                <a:latin typeface="Calibri"/>
                <a:ea typeface="Calibri"/>
                <a:cs typeface="Calibri"/>
                <a:sym typeface="Calibri"/>
                <a:hlinkClick r:id="rId4">
                  <a:extLst>
                    <a:ext uri="{A12FA001-AC4F-418D-AE19-62706E023703}">
                      <ahyp:hlinkClr xmlns:ahyp="http://schemas.microsoft.com/office/drawing/2018/hyperlinkcolor" val="tx"/>
                    </a:ext>
                  </a:extLst>
                </a:hlinkClick>
              </a:rPr>
              <a:t>mars.rover.mist@gmail.com</a:t>
            </a:r>
            <a:endParaRPr sz="1400" b="0"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Contact No: +88</a:t>
            </a:r>
            <a:r>
              <a:rPr lang="tr-TR">
                <a:solidFill>
                  <a:srgbClr val="F2F2F2"/>
                </a:solidFill>
                <a:latin typeface="Calibri"/>
                <a:ea typeface="Calibri"/>
                <a:cs typeface="Calibri"/>
                <a:sym typeface="Calibri"/>
              </a:rPr>
              <a:t>01700808277</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Team Lead(Md </a:t>
            </a:r>
            <a:r>
              <a:rPr lang="tr-TR">
                <a:solidFill>
                  <a:srgbClr val="F2F2F2"/>
                </a:solidFill>
                <a:latin typeface="Calibri"/>
                <a:ea typeface="Calibri"/>
                <a:cs typeface="Calibri"/>
                <a:sym typeface="Calibri"/>
              </a:rPr>
              <a:t>Rashid Ul Islam</a:t>
            </a:r>
            <a:r>
              <a:rPr lang="tr-TR" sz="1400" b="0" i="0" u="none" strike="noStrike" cap="none">
                <a:solidFill>
                  <a:srgbClr val="F2F2F2"/>
                </a:solidFill>
                <a:latin typeface="Calibri"/>
                <a:ea typeface="Calibri"/>
                <a:cs typeface="Calibri"/>
                <a:sym typeface="Calibri"/>
              </a:rPr>
              <a:t>): +8801</a:t>
            </a:r>
            <a:r>
              <a:rPr lang="tr-TR">
                <a:solidFill>
                  <a:srgbClr val="F2F2F2"/>
                </a:solidFill>
                <a:latin typeface="Calibri"/>
                <a:ea typeface="Calibri"/>
                <a:cs typeface="Calibri"/>
                <a:sym typeface="Calibri"/>
              </a:rPr>
              <a:t>969844062</a:t>
            </a:r>
            <a:r>
              <a:rPr lang="tr-TR" sz="1400" b="0" i="0" u="none" strike="noStrike" cap="none">
                <a:solidFill>
                  <a:srgbClr val="F2F2F2"/>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Academic Consultant(Lecturer </a:t>
            </a:r>
            <a:r>
              <a:rPr lang="tr-TR">
                <a:solidFill>
                  <a:srgbClr val="F2F2F2"/>
                </a:solidFill>
                <a:latin typeface="Calibri"/>
                <a:ea typeface="Calibri"/>
                <a:cs typeface="Calibri"/>
                <a:sym typeface="Calibri"/>
              </a:rPr>
              <a:t>Shah Md Ahasan Siddique</a:t>
            </a:r>
            <a:r>
              <a:rPr lang="tr-TR" sz="1400" b="0" i="0" u="none" strike="noStrike" cap="none">
                <a:solidFill>
                  <a:srgbClr val="F2F2F2"/>
                </a:solidFill>
                <a:latin typeface="Calibri"/>
                <a:ea typeface="Calibri"/>
                <a:cs typeface="Calibri"/>
                <a:sym typeface="Calibri"/>
              </a:rPr>
              <a:t>): </a:t>
            </a:r>
            <a:r>
              <a:rPr lang="tr-TR">
                <a:solidFill>
                  <a:srgbClr val="F2F2F2"/>
                </a:solidFill>
                <a:latin typeface="Calibri"/>
                <a:ea typeface="Calibri"/>
                <a:cs typeface="Calibri"/>
                <a:sym typeface="Calibri"/>
              </a:rPr>
              <a:t>+8801710301593</a:t>
            </a:r>
            <a:r>
              <a:rPr lang="tr-TR" sz="1400" b="0" i="0" u="none" strike="noStrike" cap="none">
                <a:solidFill>
                  <a:srgbClr val="F2F2F2"/>
                </a:solidFill>
                <a:latin typeface="Calibri"/>
                <a:ea typeface="Calibri"/>
                <a:cs typeface="Calibri"/>
                <a:sym typeface="Calibri"/>
              </a:rPr>
              <a:t> </a:t>
            </a:r>
            <a:endParaRPr sz="1400" b="0"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Facebook Page: </a:t>
            </a:r>
            <a:r>
              <a:rPr lang="tr-TR" sz="1400" b="0" i="0" u="sng" strike="noStrike" cap="none">
                <a:solidFill>
                  <a:srgbClr val="F2F2F2"/>
                </a:solidFill>
                <a:latin typeface="Calibri"/>
                <a:ea typeface="Calibri"/>
                <a:cs typeface="Calibri"/>
                <a:sym typeface="Calibri"/>
                <a:hlinkClick r:id="rId5">
                  <a:extLst>
                    <a:ext uri="{A12FA001-AC4F-418D-AE19-62706E023703}">
                      <ahyp:hlinkClr xmlns:ahyp="http://schemas.microsoft.com/office/drawing/2018/hyperlinkcolor" val="tx"/>
                    </a:ext>
                  </a:extLst>
                </a:hlinkClick>
              </a:rPr>
              <a:t>https://www.facebook.com/mongolbarota.mist</a:t>
            </a:r>
            <a:endParaRPr sz="1400" b="0"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LinkedIn: </a:t>
            </a:r>
            <a:r>
              <a:rPr lang="tr-TR" sz="1400" b="0" i="0" u="sng" strike="noStrike" cap="none">
                <a:solidFill>
                  <a:srgbClr val="F2F2F2"/>
                </a:solidFill>
                <a:latin typeface="Calibri"/>
                <a:ea typeface="Calibri"/>
                <a:cs typeface="Calibri"/>
                <a:sym typeface="Calibri"/>
                <a:hlinkClick r:id="rId6">
                  <a:extLst>
                    <a:ext uri="{A12FA001-AC4F-418D-AE19-62706E023703}">
                      <ahyp:hlinkClr xmlns:ahyp="http://schemas.microsoft.com/office/drawing/2018/hyperlinkcolor" val="tx"/>
                    </a:ext>
                  </a:extLst>
                </a:hlinkClick>
              </a:rPr>
              <a:t>https://www.linkedin.com/company/mist-mongol-barota</a:t>
            </a:r>
            <a:endParaRPr sz="1400" b="0" i="0" u="none" strike="noStrike" cap="none">
              <a:solidFill>
                <a:srgbClr val="F2F2F2"/>
              </a:solidFill>
              <a:latin typeface="Calibri"/>
              <a:ea typeface="Calibri"/>
              <a:cs typeface="Calibri"/>
              <a:sym typeface="Calibri"/>
            </a:endParaRPr>
          </a:p>
        </p:txBody>
      </p:sp>
      <p:pic>
        <p:nvPicPr>
          <p:cNvPr id="72" name="Google Shape;72;p2"/>
          <p:cNvPicPr preferRelativeResize="0"/>
          <p:nvPr/>
        </p:nvPicPr>
        <p:blipFill rotWithShape="1">
          <a:blip r:embed="rId7">
            <a:alphaModFix/>
          </a:blip>
          <a:srcRect/>
          <a:stretch/>
        </p:blipFill>
        <p:spPr>
          <a:xfrm>
            <a:off x="7550025" y="445025"/>
            <a:ext cx="1196783" cy="342161"/>
          </a:xfrm>
          <a:prstGeom prst="rect">
            <a:avLst/>
          </a:prstGeom>
          <a:noFill/>
          <a:ln>
            <a:noFill/>
          </a:ln>
        </p:spPr>
      </p:pic>
      <p:pic>
        <p:nvPicPr>
          <p:cNvPr id="73" name="Google Shape;73;p2"/>
          <p:cNvPicPr preferRelativeResize="0"/>
          <p:nvPr/>
        </p:nvPicPr>
        <p:blipFill rotWithShape="1">
          <a:blip r:embed="rId8">
            <a:alphaModFix/>
          </a:blip>
          <a:srcRect/>
          <a:stretch/>
        </p:blipFill>
        <p:spPr>
          <a:xfrm>
            <a:off x="311700" y="4218717"/>
            <a:ext cx="838227" cy="63660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9"/>
        <p:cNvGrpSpPr/>
        <p:nvPr/>
      </p:nvGrpSpPr>
      <p:grpSpPr>
        <a:xfrm>
          <a:off x="0" y="0"/>
          <a:ext cx="0" cy="0"/>
          <a:chOff x="0" y="0"/>
          <a:chExt cx="0" cy="0"/>
        </a:xfrm>
      </p:grpSpPr>
      <p:sp>
        <p:nvSpPr>
          <p:cNvPr id="260" name="Google Shape;260;p17"/>
          <p:cNvSpPr txBox="1"/>
          <p:nvPr/>
        </p:nvSpPr>
        <p:spPr>
          <a:xfrm>
            <a:off x="525475" y="1211700"/>
            <a:ext cx="2008800"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Electronics and power system:</a:t>
            </a:r>
            <a:endParaRPr sz="2400" b="1" i="0" u="none" strike="noStrike" cap="none">
              <a:solidFill>
                <a:srgbClr val="F2F2F2"/>
              </a:solidFill>
              <a:latin typeface="Calibri"/>
              <a:ea typeface="Calibri"/>
              <a:cs typeface="Calibri"/>
              <a:sym typeface="Calibri"/>
            </a:endParaRPr>
          </a:p>
        </p:txBody>
      </p:sp>
      <p:sp>
        <p:nvSpPr>
          <p:cNvPr id="261" name="Google Shape;261;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20</a:t>
            </a:fld>
            <a:endParaRPr/>
          </a:p>
        </p:txBody>
      </p:sp>
      <p:pic>
        <p:nvPicPr>
          <p:cNvPr id="262" name="Google Shape;262;p17"/>
          <p:cNvPicPr preferRelativeResize="0"/>
          <p:nvPr/>
        </p:nvPicPr>
        <p:blipFill rotWithShape="1">
          <a:blip r:embed="rId4">
            <a:alphaModFix/>
          </a:blip>
          <a:srcRect/>
          <a:stretch/>
        </p:blipFill>
        <p:spPr>
          <a:xfrm>
            <a:off x="7550025" y="445025"/>
            <a:ext cx="1196783" cy="342161"/>
          </a:xfrm>
          <a:prstGeom prst="rect">
            <a:avLst/>
          </a:prstGeom>
          <a:noFill/>
          <a:ln>
            <a:noFill/>
          </a:ln>
        </p:spPr>
      </p:pic>
      <p:sp>
        <p:nvSpPr>
          <p:cNvPr id="263" name="Google Shape;263;p17"/>
          <p:cNvSpPr txBox="1">
            <a:spLocks noGrp="1"/>
          </p:cNvSpPr>
          <p:nvPr>
            <p:ph type="ctrTitle"/>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tr-TR" sz="3600" b="1">
                <a:solidFill>
                  <a:srgbClr val="F2F2F2"/>
                </a:solidFill>
                <a:latin typeface="Calibri"/>
                <a:ea typeface="Calibri"/>
                <a:cs typeface="Calibri"/>
                <a:sym typeface="Calibri"/>
              </a:rPr>
              <a:t>ROVER DESIGN</a:t>
            </a:r>
            <a:endParaRPr sz="3600" b="1">
              <a:solidFill>
                <a:srgbClr val="F2F2F2"/>
              </a:solidFill>
              <a:latin typeface="Calibri"/>
              <a:ea typeface="Calibri"/>
              <a:cs typeface="Calibri"/>
              <a:sym typeface="Calibri"/>
            </a:endParaRPr>
          </a:p>
        </p:txBody>
      </p:sp>
      <p:pic>
        <p:nvPicPr>
          <p:cNvPr id="264" name="Google Shape;264;p17"/>
          <p:cNvPicPr preferRelativeResize="0"/>
          <p:nvPr/>
        </p:nvPicPr>
        <p:blipFill rotWithShape="1">
          <a:blip r:embed="rId5">
            <a:alphaModFix/>
          </a:blip>
          <a:srcRect/>
          <a:stretch/>
        </p:blipFill>
        <p:spPr>
          <a:xfrm>
            <a:off x="311700" y="4218717"/>
            <a:ext cx="838227" cy="636605"/>
          </a:xfrm>
          <a:prstGeom prst="rect">
            <a:avLst/>
          </a:prstGeom>
          <a:noFill/>
          <a:ln>
            <a:noFill/>
          </a:ln>
        </p:spPr>
      </p:pic>
      <p:pic>
        <p:nvPicPr>
          <p:cNvPr id="265" name="Google Shape;265;p17"/>
          <p:cNvPicPr preferRelativeResize="0"/>
          <p:nvPr/>
        </p:nvPicPr>
        <p:blipFill rotWithShape="1">
          <a:blip r:embed="rId6">
            <a:alphaModFix/>
          </a:blip>
          <a:srcRect/>
          <a:stretch/>
        </p:blipFill>
        <p:spPr>
          <a:xfrm>
            <a:off x="1389585" y="3083330"/>
            <a:ext cx="3124705" cy="1362701"/>
          </a:xfrm>
          <a:prstGeom prst="rect">
            <a:avLst/>
          </a:prstGeom>
          <a:noFill/>
          <a:ln>
            <a:noFill/>
          </a:ln>
        </p:spPr>
      </p:pic>
      <p:pic>
        <p:nvPicPr>
          <p:cNvPr id="266" name="Google Shape;266;p17"/>
          <p:cNvPicPr preferRelativeResize="0"/>
          <p:nvPr/>
        </p:nvPicPr>
        <p:blipFill>
          <a:blip r:embed="rId7">
            <a:alphaModFix/>
          </a:blip>
          <a:stretch>
            <a:fillRect/>
          </a:stretch>
        </p:blipFill>
        <p:spPr>
          <a:xfrm>
            <a:off x="4753950" y="1318057"/>
            <a:ext cx="4267203" cy="329208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0"/>
        <p:cNvGrpSpPr/>
        <p:nvPr/>
      </p:nvGrpSpPr>
      <p:grpSpPr>
        <a:xfrm>
          <a:off x="0" y="0"/>
          <a:ext cx="0" cy="0"/>
          <a:chOff x="0" y="0"/>
          <a:chExt cx="0" cy="0"/>
        </a:xfrm>
      </p:grpSpPr>
      <p:sp>
        <p:nvSpPr>
          <p:cNvPr id="271" name="Google Shape;271;g23de603b914_0_5"/>
          <p:cNvSpPr txBox="1"/>
          <p:nvPr/>
        </p:nvSpPr>
        <p:spPr>
          <a:xfrm>
            <a:off x="525475" y="1211700"/>
            <a:ext cx="2008800" cy="1293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Electronics and power system:</a:t>
            </a:r>
            <a:endParaRPr sz="2400" b="1" i="0" u="none" strike="noStrike" cap="none">
              <a:solidFill>
                <a:srgbClr val="F2F2F2"/>
              </a:solidFill>
              <a:latin typeface="Calibri"/>
              <a:ea typeface="Calibri"/>
              <a:cs typeface="Calibri"/>
              <a:sym typeface="Calibri"/>
            </a:endParaRPr>
          </a:p>
        </p:txBody>
      </p:sp>
      <p:sp>
        <p:nvSpPr>
          <p:cNvPr id="272" name="Google Shape;272;g23de603b914_0_5"/>
          <p:cNvSpPr/>
          <p:nvPr/>
        </p:nvSpPr>
        <p:spPr>
          <a:xfrm rot="2700000">
            <a:off x="473644" y="2636310"/>
            <a:ext cx="84429" cy="82731"/>
          </a:xfrm>
          <a:prstGeom prst="rect">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g23de603b914_0_5"/>
          <p:cNvSpPr/>
          <p:nvPr/>
        </p:nvSpPr>
        <p:spPr>
          <a:xfrm rot="2700000">
            <a:off x="473645" y="3067167"/>
            <a:ext cx="84429" cy="82731"/>
          </a:xfrm>
          <a:prstGeom prst="rect">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g23de603b914_0_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21</a:t>
            </a:fld>
            <a:endParaRPr/>
          </a:p>
        </p:txBody>
      </p:sp>
      <p:pic>
        <p:nvPicPr>
          <p:cNvPr id="275" name="Google Shape;275;g23de603b914_0_5"/>
          <p:cNvPicPr preferRelativeResize="0"/>
          <p:nvPr/>
        </p:nvPicPr>
        <p:blipFill rotWithShape="1">
          <a:blip r:embed="rId4">
            <a:alphaModFix/>
          </a:blip>
          <a:srcRect/>
          <a:stretch/>
        </p:blipFill>
        <p:spPr>
          <a:xfrm>
            <a:off x="7550025" y="445025"/>
            <a:ext cx="1196781" cy="342161"/>
          </a:xfrm>
          <a:prstGeom prst="rect">
            <a:avLst/>
          </a:prstGeom>
          <a:noFill/>
          <a:ln>
            <a:noFill/>
          </a:ln>
        </p:spPr>
      </p:pic>
      <p:sp>
        <p:nvSpPr>
          <p:cNvPr id="276" name="Google Shape;276;g23de603b914_0_5"/>
          <p:cNvSpPr txBox="1">
            <a:spLocks noGrp="1"/>
          </p:cNvSpPr>
          <p:nvPr>
            <p:ph type="ctrTitle"/>
          </p:nvPr>
        </p:nvSpPr>
        <p:spPr>
          <a:xfrm>
            <a:off x="296460" y="378355"/>
            <a:ext cx="3107100" cy="627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tr-TR" sz="3600" b="1">
                <a:solidFill>
                  <a:srgbClr val="F2F2F2"/>
                </a:solidFill>
                <a:latin typeface="Calibri"/>
                <a:ea typeface="Calibri"/>
                <a:cs typeface="Calibri"/>
                <a:sym typeface="Calibri"/>
              </a:rPr>
              <a:t>ROVER DESIGN</a:t>
            </a:r>
            <a:endParaRPr sz="3600" b="1">
              <a:solidFill>
                <a:srgbClr val="F2F2F2"/>
              </a:solidFill>
              <a:latin typeface="Calibri"/>
              <a:ea typeface="Calibri"/>
              <a:cs typeface="Calibri"/>
              <a:sym typeface="Calibri"/>
            </a:endParaRPr>
          </a:p>
        </p:txBody>
      </p:sp>
      <p:pic>
        <p:nvPicPr>
          <p:cNvPr id="277" name="Google Shape;277;g23de603b914_0_5"/>
          <p:cNvPicPr preferRelativeResize="0"/>
          <p:nvPr/>
        </p:nvPicPr>
        <p:blipFill rotWithShape="1">
          <a:blip r:embed="rId5">
            <a:alphaModFix/>
          </a:blip>
          <a:srcRect/>
          <a:stretch/>
        </p:blipFill>
        <p:spPr>
          <a:xfrm>
            <a:off x="311700" y="4218717"/>
            <a:ext cx="838227" cy="636604"/>
          </a:xfrm>
          <a:prstGeom prst="rect">
            <a:avLst/>
          </a:prstGeom>
          <a:noFill/>
          <a:ln>
            <a:noFill/>
          </a:ln>
        </p:spPr>
      </p:pic>
      <p:sp>
        <p:nvSpPr>
          <p:cNvPr id="278" name="Google Shape;278;g23de603b914_0_5"/>
          <p:cNvSpPr txBox="1"/>
          <p:nvPr/>
        </p:nvSpPr>
        <p:spPr>
          <a:xfrm>
            <a:off x="2617950" y="3657025"/>
            <a:ext cx="5854500" cy="14775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a:solidFill>
                  <a:srgbClr val="F2F2F2"/>
                </a:solidFill>
                <a:latin typeface="Calibri"/>
                <a:ea typeface="Calibri"/>
                <a:cs typeface="Calibri"/>
                <a:sym typeface="Calibri"/>
              </a:rPr>
              <a:t>The longest mission duration is 60 minute, our rover wheel can continuously rotate for 45 minutes at full power which is more than enough for any mission. In addition, our arm can function at full power for 50 minutes, so our system is quite good for accomplishment of any kind of ARC mission. </a:t>
            </a:r>
            <a:r>
              <a:rPr lang="tr-TR" sz="1400" b="0" i="0" u="none" strike="noStrike" cap="none">
                <a:solidFill>
                  <a:srgbClr val="F2F2F2"/>
                </a:solidFill>
                <a:latin typeface="Calibri"/>
                <a:ea typeface="Calibri"/>
                <a:cs typeface="Calibri"/>
                <a:sym typeface="Calibri"/>
              </a:rPr>
              <a:t>Our System is designed such that the electronic components would not be harmed during rough  terrain traversal. </a:t>
            </a:r>
            <a:endParaRPr sz="1400" b="0" i="0" u="none" strike="noStrike" cap="none">
              <a:solidFill>
                <a:srgbClr val="000000"/>
              </a:solidFill>
              <a:latin typeface="Arial"/>
              <a:ea typeface="Arial"/>
              <a:cs typeface="Arial"/>
              <a:sym typeface="Arial"/>
            </a:endParaRPr>
          </a:p>
        </p:txBody>
      </p:sp>
      <p:graphicFrame>
        <p:nvGraphicFramePr>
          <p:cNvPr id="279" name="Google Shape;279;g23de603b914_0_5"/>
          <p:cNvGraphicFramePr/>
          <p:nvPr/>
        </p:nvGraphicFramePr>
        <p:xfrm>
          <a:off x="2534275" y="820117"/>
          <a:ext cx="3000000" cy="3000000"/>
        </p:xfrm>
        <a:graphic>
          <a:graphicData uri="http://schemas.openxmlformats.org/drawingml/2006/table">
            <a:tbl>
              <a:tblPr>
                <a:noFill/>
                <a:tableStyleId>{A538F1DC-01EB-4A92-9D7B-1B75C59158FA}</a:tableStyleId>
              </a:tblPr>
              <a:tblGrid>
                <a:gridCol w="1171075">
                  <a:extLst>
                    <a:ext uri="{9D8B030D-6E8A-4147-A177-3AD203B41FA5}">
                      <a16:colId xmlns:a16="http://schemas.microsoft.com/office/drawing/2014/main" val="20000"/>
                    </a:ext>
                  </a:extLst>
                </a:gridCol>
                <a:gridCol w="1540225">
                  <a:extLst>
                    <a:ext uri="{9D8B030D-6E8A-4147-A177-3AD203B41FA5}">
                      <a16:colId xmlns:a16="http://schemas.microsoft.com/office/drawing/2014/main" val="20001"/>
                    </a:ext>
                  </a:extLst>
                </a:gridCol>
                <a:gridCol w="2151800">
                  <a:extLst>
                    <a:ext uri="{9D8B030D-6E8A-4147-A177-3AD203B41FA5}">
                      <a16:colId xmlns:a16="http://schemas.microsoft.com/office/drawing/2014/main" val="20002"/>
                    </a:ext>
                  </a:extLst>
                </a:gridCol>
                <a:gridCol w="1616100">
                  <a:extLst>
                    <a:ext uri="{9D8B030D-6E8A-4147-A177-3AD203B41FA5}">
                      <a16:colId xmlns:a16="http://schemas.microsoft.com/office/drawing/2014/main" val="20003"/>
                    </a:ext>
                  </a:extLst>
                </a:gridCol>
              </a:tblGrid>
              <a:tr h="393950">
                <a:tc>
                  <a:txBody>
                    <a:bodyPr/>
                    <a:lstStyle/>
                    <a:p>
                      <a:pPr marL="0" lvl="0" indent="0" algn="l" rtl="0">
                        <a:spcBef>
                          <a:spcPts val="0"/>
                        </a:spcBef>
                        <a:spcAft>
                          <a:spcPts val="0"/>
                        </a:spcAft>
                        <a:buNone/>
                      </a:pP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Wheel Circuit</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Arm Circuit</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Logic Circuit</a:t>
                      </a:r>
                      <a:endParaRPr>
                        <a:solidFill>
                          <a:schemeClr val="lt1"/>
                        </a:solidFill>
                      </a:endParaRPr>
                    </a:p>
                  </a:txBody>
                  <a:tcPr marL="91425" marR="91425" marT="91425" marB="91425"/>
                </a:tc>
                <a:extLst>
                  <a:ext uri="{0D108BD9-81ED-4DB2-BD59-A6C34878D82A}">
                    <a16:rowId xmlns:a16="http://schemas.microsoft.com/office/drawing/2014/main" val="10000"/>
                  </a:ext>
                </a:extLst>
              </a:tr>
              <a:tr h="606100">
                <a:tc>
                  <a:txBody>
                    <a:bodyPr/>
                    <a:lstStyle/>
                    <a:p>
                      <a:pPr marL="0" lvl="0" indent="0" algn="l" rtl="0">
                        <a:spcBef>
                          <a:spcPts val="0"/>
                        </a:spcBef>
                        <a:spcAft>
                          <a:spcPts val="0"/>
                        </a:spcAft>
                        <a:buNone/>
                      </a:pPr>
                      <a:r>
                        <a:rPr lang="tr-TR">
                          <a:solidFill>
                            <a:schemeClr val="lt1"/>
                          </a:solidFill>
                        </a:rPr>
                        <a:t>Voltage</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36V</a:t>
                      </a:r>
                      <a:endParaRPr>
                        <a:solidFill>
                          <a:schemeClr val="lt1"/>
                        </a:solidFill>
                      </a:endParaRPr>
                    </a:p>
                    <a:p>
                      <a:pPr marL="0" lvl="0" indent="0" algn="l" rtl="0">
                        <a:spcBef>
                          <a:spcPts val="0"/>
                        </a:spcBef>
                        <a:spcAft>
                          <a:spcPts val="0"/>
                        </a:spcAft>
                        <a:buNone/>
                      </a:pPr>
                      <a:r>
                        <a:rPr lang="tr-TR">
                          <a:solidFill>
                            <a:schemeClr val="lt1"/>
                          </a:solidFill>
                        </a:rPr>
                        <a:t>(12V+12V+12V)</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24V</a:t>
                      </a:r>
                      <a:endParaRPr>
                        <a:solidFill>
                          <a:schemeClr val="lt1"/>
                        </a:solidFill>
                      </a:endParaRPr>
                    </a:p>
                    <a:p>
                      <a:pPr marL="0" lvl="0" indent="0" algn="l" rtl="0">
                        <a:spcBef>
                          <a:spcPts val="0"/>
                        </a:spcBef>
                        <a:spcAft>
                          <a:spcPts val="0"/>
                        </a:spcAft>
                        <a:buNone/>
                      </a:pPr>
                      <a:r>
                        <a:rPr lang="tr-TR">
                          <a:solidFill>
                            <a:schemeClr val="lt1"/>
                          </a:solidFill>
                        </a:rPr>
                        <a:t>((12V+12V)||(12V+12V))</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12V</a:t>
                      </a:r>
                      <a:endParaRPr>
                        <a:solidFill>
                          <a:schemeClr val="lt1"/>
                        </a:solidFill>
                      </a:endParaRPr>
                    </a:p>
                    <a:p>
                      <a:pPr marL="0" lvl="0" indent="0" algn="l" rtl="0">
                        <a:spcBef>
                          <a:spcPts val="0"/>
                        </a:spcBef>
                        <a:spcAft>
                          <a:spcPts val="0"/>
                        </a:spcAft>
                        <a:buNone/>
                      </a:pPr>
                      <a:r>
                        <a:rPr lang="tr-TR">
                          <a:solidFill>
                            <a:schemeClr val="lt1"/>
                          </a:solidFill>
                        </a:rPr>
                        <a:t>(12V||12V)</a:t>
                      </a:r>
                      <a:endParaRPr>
                        <a:solidFill>
                          <a:schemeClr val="lt1"/>
                        </a:solidFill>
                      </a:endParaRPr>
                    </a:p>
                  </a:txBody>
                  <a:tcPr marL="91425" marR="91425" marT="91425" marB="91425"/>
                </a:tc>
                <a:extLst>
                  <a:ext uri="{0D108BD9-81ED-4DB2-BD59-A6C34878D82A}">
                    <a16:rowId xmlns:a16="http://schemas.microsoft.com/office/drawing/2014/main" val="10001"/>
                  </a:ext>
                </a:extLst>
              </a:tr>
              <a:tr h="393950">
                <a:tc>
                  <a:txBody>
                    <a:bodyPr/>
                    <a:lstStyle/>
                    <a:p>
                      <a:pPr marL="0" lvl="0" indent="0" algn="l" rtl="0">
                        <a:spcBef>
                          <a:spcPts val="0"/>
                        </a:spcBef>
                        <a:spcAft>
                          <a:spcPts val="0"/>
                        </a:spcAft>
                        <a:buNone/>
                      </a:pPr>
                      <a:r>
                        <a:rPr lang="tr-TR">
                          <a:solidFill>
                            <a:schemeClr val="lt1"/>
                          </a:solidFill>
                        </a:rPr>
                        <a:t>Capacity</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5000mAh</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10000mAh</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10000mAh</a:t>
                      </a:r>
                      <a:endParaRPr>
                        <a:solidFill>
                          <a:schemeClr val="lt1"/>
                        </a:solidFill>
                      </a:endParaRPr>
                    </a:p>
                  </a:txBody>
                  <a:tcPr marL="91425" marR="91425" marT="91425" marB="91425"/>
                </a:tc>
                <a:extLst>
                  <a:ext uri="{0D108BD9-81ED-4DB2-BD59-A6C34878D82A}">
                    <a16:rowId xmlns:a16="http://schemas.microsoft.com/office/drawing/2014/main" val="10002"/>
                  </a:ext>
                </a:extLst>
              </a:tr>
              <a:tr h="393950">
                <a:tc>
                  <a:txBody>
                    <a:bodyPr/>
                    <a:lstStyle/>
                    <a:p>
                      <a:pPr marL="0" lvl="0" indent="0" algn="l" rtl="0">
                        <a:spcBef>
                          <a:spcPts val="0"/>
                        </a:spcBef>
                        <a:spcAft>
                          <a:spcPts val="0"/>
                        </a:spcAft>
                        <a:buNone/>
                      </a:pPr>
                      <a:r>
                        <a:rPr lang="tr-TR">
                          <a:solidFill>
                            <a:schemeClr val="lt1"/>
                          </a:solidFill>
                        </a:rPr>
                        <a:t>Technology</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3S Li-Po</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3S Li-Po</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3S Li-Po</a:t>
                      </a:r>
                      <a:endParaRPr>
                        <a:solidFill>
                          <a:schemeClr val="lt1"/>
                        </a:solidFill>
                      </a:endParaRPr>
                    </a:p>
                  </a:txBody>
                  <a:tcPr marL="91425" marR="91425" marT="91425" marB="91425"/>
                </a:tc>
                <a:extLst>
                  <a:ext uri="{0D108BD9-81ED-4DB2-BD59-A6C34878D82A}">
                    <a16:rowId xmlns:a16="http://schemas.microsoft.com/office/drawing/2014/main" val="10003"/>
                  </a:ext>
                </a:extLst>
              </a:tr>
              <a:tr h="393950">
                <a:tc>
                  <a:txBody>
                    <a:bodyPr/>
                    <a:lstStyle/>
                    <a:p>
                      <a:pPr marL="0" lvl="0" indent="0" algn="l" rtl="0">
                        <a:spcBef>
                          <a:spcPts val="0"/>
                        </a:spcBef>
                        <a:spcAft>
                          <a:spcPts val="0"/>
                        </a:spcAft>
                        <a:buNone/>
                      </a:pPr>
                      <a:r>
                        <a:rPr lang="tr-TR">
                          <a:solidFill>
                            <a:schemeClr val="lt1"/>
                          </a:solidFill>
                        </a:rPr>
                        <a:t>Weight</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3x378gm</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4x378gm</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2x378gm</a:t>
                      </a:r>
                      <a:endParaRPr>
                        <a:solidFill>
                          <a:schemeClr val="lt1"/>
                        </a:solidFill>
                      </a:endParaRPr>
                    </a:p>
                  </a:txBody>
                  <a:tcPr marL="91425" marR="91425" marT="91425" marB="91425"/>
                </a:tc>
                <a:extLst>
                  <a:ext uri="{0D108BD9-81ED-4DB2-BD59-A6C34878D82A}">
                    <a16:rowId xmlns:a16="http://schemas.microsoft.com/office/drawing/2014/main" val="10004"/>
                  </a:ext>
                </a:extLst>
              </a:tr>
              <a:tr h="606100">
                <a:tc>
                  <a:txBody>
                    <a:bodyPr/>
                    <a:lstStyle/>
                    <a:p>
                      <a:pPr marL="0" lvl="0" indent="0" algn="l" rtl="0">
                        <a:spcBef>
                          <a:spcPts val="0"/>
                        </a:spcBef>
                        <a:spcAft>
                          <a:spcPts val="0"/>
                        </a:spcAft>
                        <a:buNone/>
                      </a:pPr>
                      <a:r>
                        <a:rPr lang="tr-TR">
                          <a:solidFill>
                            <a:schemeClr val="lt1"/>
                          </a:solidFill>
                        </a:rPr>
                        <a:t>Operating Time</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34-45 minutes</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tr-TR">
                          <a:solidFill>
                            <a:schemeClr val="lt1"/>
                          </a:solidFill>
                        </a:rPr>
                        <a:t>50 minutes</a:t>
                      </a:r>
                      <a:endParaRPr>
                        <a:solidFill>
                          <a:schemeClr val="lt1"/>
                        </a:solidFill>
                      </a:endParaRPr>
                    </a:p>
                  </a:txBody>
                  <a:tcPr marL="91425" marR="91425" marT="91425" marB="91425"/>
                </a:tc>
                <a:tc>
                  <a:txBody>
                    <a:bodyPr/>
                    <a:lstStyle/>
                    <a:p>
                      <a:pPr marL="0" lvl="0" indent="0" algn="l" rtl="0">
                        <a:spcBef>
                          <a:spcPts val="0"/>
                        </a:spcBef>
                        <a:spcAft>
                          <a:spcPts val="0"/>
                        </a:spcAft>
                        <a:buNone/>
                      </a:pPr>
                      <a:endParaRPr>
                        <a:solidFill>
                          <a:schemeClr val="lt1"/>
                        </a:solidFill>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3"/>
        <p:cNvGrpSpPr/>
        <p:nvPr/>
      </p:nvGrpSpPr>
      <p:grpSpPr>
        <a:xfrm>
          <a:off x="0" y="0"/>
          <a:ext cx="0" cy="0"/>
          <a:chOff x="0" y="0"/>
          <a:chExt cx="0" cy="0"/>
        </a:xfrm>
      </p:grpSpPr>
      <p:sp>
        <p:nvSpPr>
          <p:cNvPr id="284" name="Google Shape;284;p19"/>
          <p:cNvSpPr txBox="1"/>
          <p:nvPr/>
        </p:nvSpPr>
        <p:spPr>
          <a:xfrm>
            <a:off x="525475" y="1211700"/>
            <a:ext cx="2008800" cy="92329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a:solidFill>
                  <a:srgbClr val="F2F2F2"/>
                </a:solidFill>
                <a:latin typeface="Calibri"/>
                <a:ea typeface="Calibri"/>
                <a:cs typeface="Calibri"/>
                <a:sym typeface="Calibri"/>
              </a:rPr>
              <a:t>Manipulation</a:t>
            </a:r>
            <a:r>
              <a:rPr lang="tr-TR" sz="2400" b="1" i="0" u="none" strike="noStrike" cap="none">
                <a:solidFill>
                  <a:srgbClr val="F2F2F2"/>
                </a:solidFill>
                <a:latin typeface="Calibri"/>
                <a:ea typeface="Calibri"/>
                <a:cs typeface="Calibri"/>
                <a:sym typeface="Calibri"/>
              </a:rPr>
              <a:t> system:</a:t>
            </a:r>
            <a:endParaRPr sz="2400" b="1" i="0" u="none" strike="noStrike" cap="none">
              <a:solidFill>
                <a:srgbClr val="F2F2F2"/>
              </a:solidFill>
              <a:latin typeface="Calibri"/>
              <a:ea typeface="Calibri"/>
              <a:cs typeface="Calibri"/>
              <a:sym typeface="Calibri"/>
            </a:endParaRPr>
          </a:p>
        </p:txBody>
      </p:sp>
      <p:sp>
        <p:nvSpPr>
          <p:cNvPr id="285" name="Google Shape;285;p19"/>
          <p:cNvSpPr txBox="1"/>
          <p:nvPr/>
        </p:nvSpPr>
        <p:spPr>
          <a:xfrm>
            <a:off x="2911750" y="1370250"/>
            <a:ext cx="5854500" cy="615523"/>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For gripping, the optimum claw was designed by testing various geometrical shapes. A worm gear is used to dispatch a tight grip to the claws.</a:t>
            </a:r>
            <a:endParaRPr sz="1400" b="0" i="0" u="none" strike="noStrike" cap="none">
              <a:solidFill>
                <a:srgbClr val="F2F2F2"/>
              </a:solidFill>
              <a:latin typeface="Calibri"/>
              <a:ea typeface="Calibri"/>
              <a:cs typeface="Calibri"/>
              <a:sym typeface="Calibri"/>
            </a:endParaRPr>
          </a:p>
        </p:txBody>
      </p:sp>
      <p:sp>
        <p:nvSpPr>
          <p:cNvPr id="286" name="Google Shape;28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22</a:t>
            </a:fld>
            <a:endParaRPr/>
          </a:p>
        </p:txBody>
      </p:sp>
      <p:sp>
        <p:nvSpPr>
          <p:cNvPr id="287" name="Google Shape;287;p19"/>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288" name="Google Shape;288;p19"/>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289" name="Google Shape;289;p19"/>
          <p:cNvPicPr preferRelativeResize="0"/>
          <p:nvPr/>
        </p:nvPicPr>
        <p:blipFill rotWithShape="1">
          <a:blip r:embed="rId5">
            <a:alphaModFix/>
          </a:blip>
          <a:srcRect/>
          <a:stretch/>
        </p:blipFill>
        <p:spPr>
          <a:xfrm>
            <a:off x="311700" y="4218717"/>
            <a:ext cx="838227" cy="636605"/>
          </a:xfrm>
          <a:prstGeom prst="rect">
            <a:avLst/>
          </a:prstGeom>
          <a:noFill/>
          <a:ln>
            <a:noFill/>
          </a:ln>
        </p:spPr>
      </p:pic>
      <p:sp>
        <p:nvSpPr>
          <p:cNvPr id="290" name="Google Shape;290;p19"/>
          <p:cNvSpPr txBox="1"/>
          <p:nvPr/>
        </p:nvSpPr>
        <p:spPr>
          <a:xfrm>
            <a:off x="2911750" y="2195469"/>
            <a:ext cx="5854500" cy="8313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Carbon Fiber has been used in an arm link as it has a high strength-to-weight ratio that reduces the overall weight of the arm. The precise length of the arm link is connected with an actuator to increase the pulling capability of the arm.</a:t>
            </a:r>
            <a:endParaRPr sz="1400" b="0" i="0" u="none" strike="noStrike" cap="none">
              <a:solidFill>
                <a:srgbClr val="F2F2F2"/>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4"/>
        <p:cNvGrpSpPr/>
        <p:nvPr/>
      </p:nvGrpSpPr>
      <p:grpSpPr>
        <a:xfrm>
          <a:off x="0" y="0"/>
          <a:ext cx="0" cy="0"/>
          <a:chOff x="0" y="0"/>
          <a:chExt cx="0" cy="0"/>
        </a:xfrm>
      </p:grpSpPr>
      <p:sp>
        <p:nvSpPr>
          <p:cNvPr id="295" name="Google Shape;295;p20"/>
          <p:cNvSpPr txBox="1"/>
          <p:nvPr/>
        </p:nvSpPr>
        <p:spPr>
          <a:xfrm>
            <a:off x="525475" y="1211700"/>
            <a:ext cx="2008800" cy="92329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a:solidFill>
                  <a:srgbClr val="F2F2F2"/>
                </a:solidFill>
                <a:latin typeface="Calibri"/>
                <a:ea typeface="Calibri"/>
                <a:cs typeface="Calibri"/>
                <a:sym typeface="Calibri"/>
              </a:rPr>
              <a:t>Manipulation</a:t>
            </a:r>
            <a:r>
              <a:rPr lang="tr-TR" sz="2400" b="1" i="0" u="none" strike="noStrike" cap="none">
                <a:solidFill>
                  <a:srgbClr val="F2F2F2"/>
                </a:solidFill>
                <a:latin typeface="Calibri"/>
                <a:ea typeface="Calibri"/>
                <a:cs typeface="Calibri"/>
                <a:sym typeface="Calibri"/>
              </a:rPr>
              <a:t> system:</a:t>
            </a:r>
            <a:endParaRPr sz="2400" b="1" i="0" u="none" strike="noStrike" cap="none">
              <a:solidFill>
                <a:srgbClr val="F2F2F2"/>
              </a:solidFill>
              <a:latin typeface="Calibri"/>
              <a:ea typeface="Calibri"/>
              <a:cs typeface="Calibri"/>
              <a:sym typeface="Calibri"/>
            </a:endParaRPr>
          </a:p>
        </p:txBody>
      </p:sp>
      <p:sp>
        <p:nvSpPr>
          <p:cNvPr id="296" name="Google Shape;296;p20"/>
          <p:cNvSpPr txBox="1"/>
          <p:nvPr/>
        </p:nvSpPr>
        <p:spPr>
          <a:xfrm>
            <a:off x="2911750" y="1370250"/>
            <a:ext cx="5854500" cy="19086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342900" marR="0" lvl="0" indent="-342900" algn="just" rtl="0">
              <a:lnSpc>
                <a:spcPct val="100000"/>
              </a:lnSpc>
              <a:spcBef>
                <a:spcPts val="0"/>
              </a:spcBef>
              <a:spcAft>
                <a:spcPts val="0"/>
              </a:spcAft>
              <a:buClr>
                <a:schemeClr val="lt1"/>
              </a:buClr>
              <a:buSzPts val="1400"/>
              <a:buFont typeface="Arial"/>
              <a:buAutoNum type="arabicPeriod"/>
            </a:pPr>
            <a:r>
              <a:rPr lang="tr-TR">
                <a:solidFill>
                  <a:schemeClr val="lt1"/>
                </a:solidFill>
              </a:rPr>
              <a:t>Carbon fibre material has been used to link the building materials. Inspired from F1 racing cars chassis material </a:t>
            </a:r>
            <a:endParaRPr>
              <a:solidFill>
                <a:schemeClr val="lt1"/>
              </a:solidFill>
            </a:endParaRPr>
          </a:p>
          <a:p>
            <a:pPr marL="342900" marR="0" lvl="0" indent="-342900" algn="just" rtl="0">
              <a:lnSpc>
                <a:spcPct val="100000"/>
              </a:lnSpc>
              <a:spcBef>
                <a:spcPts val="0"/>
              </a:spcBef>
              <a:spcAft>
                <a:spcPts val="0"/>
              </a:spcAft>
              <a:buClr>
                <a:schemeClr val="lt1"/>
              </a:buClr>
              <a:buSzPts val="1400"/>
              <a:buAutoNum type="arabicPeriod"/>
            </a:pPr>
            <a:r>
              <a:rPr lang="tr-TR">
                <a:solidFill>
                  <a:schemeClr val="lt1"/>
                </a:solidFill>
              </a:rPr>
              <a:t>Spur Gear is used in the arm base for precise waist motion</a:t>
            </a:r>
            <a:endParaRPr>
              <a:solidFill>
                <a:schemeClr val="lt1"/>
              </a:solidFill>
            </a:endParaRPr>
          </a:p>
          <a:p>
            <a:pPr marL="342900" marR="0" lvl="0" indent="-342900" algn="just" rtl="0">
              <a:lnSpc>
                <a:spcPct val="100000"/>
              </a:lnSpc>
              <a:spcBef>
                <a:spcPts val="0"/>
              </a:spcBef>
              <a:spcAft>
                <a:spcPts val="0"/>
              </a:spcAft>
              <a:buClr>
                <a:schemeClr val="lt1"/>
              </a:buClr>
              <a:buSzPts val="1400"/>
              <a:buAutoNum type="arabicPeriod"/>
            </a:pPr>
            <a:r>
              <a:rPr lang="tr-TR">
                <a:solidFill>
                  <a:schemeClr val="lt1"/>
                </a:solidFill>
              </a:rPr>
              <a:t>Bevel gear mechanism has been used in end effector to get two different motions from a single mechanism. Inspired from car’s differential housing</a:t>
            </a:r>
            <a:endParaRPr>
              <a:solidFill>
                <a:schemeClr val="lt1"/>
              </a:solidFill>
            </a:endParaRPr>
          </a:p>
          <a:p>
            <a:pPr marL="342900" marR="0" lvl="0" indent="-342900" algn="just" rtl="0">
              <a:lnSpc>
                <a:spcPct val="100000"/>
              </a:lnSpc>
              <a:spcBef>
                <a:spcPts val="0"/>
              </a:spcBef>
              <a:spcAft>
                <a:spcPts val="0"/>
              </a:spcAft>
              <a:buClr>
                <a:schemeClr val="lt1"/>
              </a:buClr>
              <a:buSzPts val="1400"/>
              <a:buAutoNum type="arabicPeriod"/>
            </a:pPr>
            <a:r>
              <a:rPr lang="tr-TR">
                <a:solidFill>
                  <a:schemeClr val="lt1"/>
                </a:solidFill>
              </a:rPr>
              <a:t>A wide range of work envelopes to complete tasks easily</a:t>
            </a:r>
            <a:endParaRPr>
              <a:solidFill>
                <a:schemeClr val="lt1"/>
              </a:solidFill>
            </a:endParaRPr>
          </a:p>
          <a:p>
            <a:pPr marL="342900" marR="0" lvl="0" indent="-342900" algn="just" rtl="0">
              <a:lnSpc>
                <a:spcPct val="100000"/>
              </a:lnSpc>
              <a:spcBef>
                <a:spcPts val="0"/>
              </a:spcBef>
              <a:spcAft>
                <a:spcPts val="0"/>
              </a:spcAft>
              <a:buClr>
                <a:schemeClr val="lt1"/>
              </a:buClr>
              <a:buSzPts val="1400"/>
              <a:buAutoNum type="arabicPeriod"/>
            </a:pPr>
            <a:r>
              <a:rPr lang="tr-TR">
                <a:solidFill>
                  <a:schemeClr val="lt1"/>
                </a:solidFill>
              </a:rPr>
              <a:t>Custom made bearing housing and 3D printed spacer for link joints</a:t>
            </a:r>
            <a:endParaRPr>
              <a:solidFill>
                <a:schemeClr val="lt1"/>
              </a:solidFill>
            </a:endParaRPr>
          </a:p>
        </p:txBody>
      </p:sp>
      <p:sp>
        <p:nvSpPr>
          <p:cNvPr id="297" name="Google Shape;297;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23</a:t>
            </a:fld>
            <a:endParaRPr/>
          </a:p>
        </p:txBody>
      </p:sp>
      <p:sp>
        <p:nvSpPr>
          <p:cNvPr id="298" name="Google Shape;298;p20"/>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299" name="Google Shape;299;p20"/>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300" name="Google Shape;300;p20"/>
          <p:cNvPicPr preferRelativeResize="0"/>
          <p:nvPr/>
        </p:nvPicPr>
        <p:blipFill rotWithShape="1">
          <a:blip r:embed="rId5">
            <a:alphaModFix/>
          </a:blip>
          <a:srcRect/>
          <a:stretch/>
        </p:blipFill>
        <p:spPr>
          <a:xfrm>
            <a:off x="311700" y="4218717"/>
            <a:ext cx="838227" cy="63660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4"/>
        <p:cNvGrpSpPr/>
        <p:nvPr/>
      </p:nvGrpSpPr>
      <p:grpSpPr>
        <a:xfrm>
          <a:off x="0" y="0"/>
          <a:ext cx="0" cy="0"/>
          <a:chOff x="0" y="0"/>
          <a:chExt cx="0" cy="0"/>
        </a:xfrm>
      </p:grpSpPr>
      <p:sp>
        <p:nvSpPr>
          <p:cNvPr id="305" name="Google Shape;305;p21"/>
          <p:cNvSpPr txBox="1"/>
          <p:nvPr/>
        </p:nvSpPr>
        <p:spPr>
          <a:xfrm>
            <a:off x="525475" y="1211700"/>
            <a:ext cx="2008800" cy="92329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a:solidFill>
                  <a:srgbClr val="F2F2F2"/>
                </a:solidFill>
                <a:latin typeface="Calibri"/>
                <a:ea typeface="Calibri"/>
                <a:cs typeface="Calibri"/>
                <a:sym typeface="Calibri"/>
              </a:rPr>
              <a:t>Manipulation</a:t>
            </a:r>
            <a:r>
              <a:rPr lang="tr-TR" sz="2400" b="1" i="0" u="none" strike="noStrike" cap="none">
                <a:solidFill>
                  <a:srgbClr val="F2F2F2"/>
                </a:solidFill>
                <a:latin typeface="Calibri"/>
                <a:ea typeface="Calibri"/>
                <a:cs typeface="Calibri"/>
                <a:sym typeface="Calibri"/>
              </a:rPr>
              <a:t> system:</a:t>
            </a:r>
            <a:endParaRPr sz="2400" b="1" i="0" u="none" strike="noStrike" cap="none">
              <a:solidFill>
                <a:srgbClr val="F2F2F2"/>
              </a:solidFill>
              <a:latin typeface="Calibri"/>
              <a:ea typeface="Calibri"/>
              <a:cs typeface="Calibri"/>
              <a:sym typeface="Calibri"/>
            </a:endParaRPr>
          </a:p>
        </p:txBody>
      </p:sp>
      <p:sp>
        <p:nvSpPr>
          <p:cNvPr id="306" name="Google Shape;306;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24</a:t>
            </a:fld>
            <a:endParaRPr/>
          </a:p>
        </p:txBody>
      </p:sp>
      <p:sp>
        <p:nvSpPr>
          <p:cNvPr id="307" name="Google Shape;307;p21"/>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308" name="Google Shape;308;p21"/>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309" name="Google Shape;309;p21"/>
          <p:cNvPicPr preferRelativeResize="0"/>
          <p:nvPr/>
        </p:nvPicPr>
        <p:blipFill rotWithShape="1">
          <a:blip r:embed="rId5">
            <a:alphaModFix/>
          </a:blip>
          <a:srcRect/>
          <a:stretch/>
        </p:blipFill>
        <p:spPr>
          <a:xfrm>
            <a:off x="311700" y="4218717"/>
            <a:ext cx="838227" cy="636605"/>
          </a:xfrm>
          <a:prstGeom prst="rect">
            <a:avLst/>
          </a:prstGeom>
          <a:noFill/>
          <a:ln>
            <a:noFill/>
          </a:ln>
        </p:spPr>
      </p:pic>
      <p:pic>
        <p:nvPicPr>
          <p:cNvPr id="310" name="Google Shape;310;p21"/>
          <p:cNvPicPr preferRelativeResize="0"/>
          <p:nvPr/>
        </p:nvPicPr>
        <p:blipFill>
          <a:blip r:embed="rId6">
            <a:alphaModFix/>
          </a:blip>
          <a:stretch>
            <a:fillRect/>
          </a:stretch>
        </p:blipFill>
        <p:spPr>
          <a:xfrm>
            <a:off x="6479967" y="1397311"/>
            <a:ext cx="2313358" cy="3092531"/>
          </a:xfrm>
          <a:prstGeom prst="rect">
            <a:avLst/>
          </a:prstGeom>
          <a:noFill/>
          <a:ln>
            <a:noFill/>
          </a:ln>
        </p:spPr>
      </p:pic>
      <p:pic>
        <p:nvPicPr>
          <p:cNvPr id="311" name="Google Shape;311;p21"/>
          <p:cNvPicPr preferRelativeResize="0"/>
          <p:nvPr/>
        </p:nvPicPr>
        <p:blipFill>
          <a:blip r:embed="rId7">
            <a:alphaModFix/>
          </a:blip>
          <a:stretch>
            <a:fillRect/>
          </a:stretch>
        </p:blipFill>
        <p:spPr>
          <a:xfrm>
            <a:off x="2686675" y="1600430"/>
            <a:ext cx="3640891" cy="2531713"/>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5"/>
        <p:cNvGrpSpPr/>
        <p:nvPr/>
      </p:nvGrpSpPr>
      <p:grpSpPr>
        <a:xfrm>
          <a:off x="0" y="0"/>
          <a:ext cx="0" cy="0"/>
          <a:chOff x="0" y="0"/>
          <a:chExt cx="0" cy="0"/>
        </a:xfrm>
      </p:grpSpPr>
      <p:sp>
        <p:nvSpPr>
          <p:cNvPr id="316" name="Google Shape;316;p22"/>
          <p:cNvSpPr txBox="1"/>
          <p:nvPr/>
        </p:nvSpPr>
        <p:spPr>
          <a:xfrm>
            <a:off x="525475" y="1211700"/>
            <a:ext cx="2008800" cy="92329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a:solidFill>
                  <a:srgbClr val="F2F2F2"/>
                </a:solidFill>
                <a:latin typeface="Calibri"/>
                <a:ea typeface="Calibri"/>
                <a:cs typeface="Calibri"/>
                <a:sym typeface="Calibri"/>
              </a:rPr>
              <a:t>Manipulation</a:t>
            </a:r>
            <a:r>
              <a:rPr lang="tr-TR" sz="2400" b="1" i="0" u="none" strike="noStrike" cap="none">
                <a:solidFill>
                  <a:srgbClr val="F2F2F2"/>
                </a:solidFill>
                <a:latin typeface="Calibri"/>
                <a:ea typeface="Calibri"/>
                <a:cs typeface="Calibri"/>
                <a:sym typeface="Calibri"/>
              </a:rPr>
              <a:t> system:</a:t>
            </a:r>
            <a:endParaRPr sz="2400" b="1" i="0" u="none" strike="noStrike" cap="none">
              <a:solidFill>
                <a:srgbClr val="F2F2F2"/>
              </a:solidFill>
              <a:latin typeface="Calibri"/>
              <a:ea typeface="Calibri"/>
              <a:cs typeface="Calibri"/>
              <a:sym typeface="Calibri"/>
            </a:endParaRPr>
          </a:p>
        </p:txBody>
      </p:sp>
      <p:sp>
        <p:nvSpPr>
          <p:cNvPr id="317" name="Google Shape;317;p22"/>
          <p:cNvSpPr txBox="1"/>
          <p:nvPr/>
        </p:nvSpPr>
        <p:spPr>
          <a:xfrm>
            <a:off x="2911750" y="1370250"/>
            <a:ext cx="5854500" cy="104641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Mass: 8.5 kg</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Max payload: 6 kg</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Max reachable height: 1340 mm</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Operating Radius: 830 mm</a:t>
            </a:r>
            <a:endParaRPr sz="1400" b="0" i="0" u="none" strike="noStrike" cap="none">
              <a:solidFill>
                <a:srgbClr val="F2F2F2"/>
              </a:solidFill>
              <a:latin typeface="Calibri"/>
              <a:ea typeface="Calibri"/>
              <a:cs typeface="Calibri"/>
              <a:sym typeface="Calibri"/>
            </a:endParaRPr>
          </a:p>
        </p:txBody>
      </p:sp>
      <p:sp>
        <p:nvSpPr>
          <p:cNvPr id="318" name="Google Shape;31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25</a:t>
            </a:fld>
            <a:endParaRPr/>
          </a:p>
        </p:txBody>
      </p:sp>
      <p:sp>
        <p:nvSpPr>
          <p:cNvPr id="319" name="Google Shape;319;p22"/>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320" name="Google Shape;320;p22"/>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321" name="Google Shape;321;p22"/>
          <p:cNvPicPr preferRelativeResize="0"/>
          <p:nvPr/>
        </p:nvPicPr>
        <p:blipFill rotWithShape="1">
          <a:blip r:embed="rId5">
            <a:alphaModFix/>
          </a:blip>
          <a:srcRect/>
          <a:stretch/>
        </p:blipFill>
        <p:spPr>
          <a:xfrm>
            <a:off x="311700" y="4218717"/>
            <a:ext cx="838227" cy="636605"/>
          </a:xfrm>
          <a:prstGeom prst="rect">
            <a:avLst/>
          </a:prstGeom>
          <a:noFill/>
          <a:ln>
            <a:noFill/>
          </a:ln>
        </p:spPr>
      </p:pic>
      <p:sp>
        <p:nvSpPr>
          <p:cNvPr id="322" name="Google Shape;322;p22"/>
          <p:cNvSpPr txBox="1"/>
          <p:nvPr/>
        </p:nvSpPr>
        <p:spPr>
          <a:xfrm>
            <a:off x="2911750" y="2559475"/>
            <a:ext cx="5854500" cy="10314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a:solidFill>
                  <a:srgbClr val="F2F2F2"/>
                </a:solidFill>
                <a:latin typeface="Calibri"/>
                <a:ea typeface="Calibri"/>
                <a:cs typeface="Calibri"/>
                <a:sym typeface="Calibri"/>
              </a:rPr>
              <a:t>It </a:t>
            </a:r>
            <a:r>
              <a:rPr lang="tr-TR" sz="1300">
                <a:solidFill>
                  <a:schemeClr val="lt1"/>
                </a:solidFill>
                <a:latin typeface="Calibri"/>
                <a:ea typeface="Calibri"/>
                <a:cs typeface="Calibri"/>
                <a:sym typeface="Calibri"/>
              </a:rPr>
              <a:t>has a 5 Degrees of Freedom (DOF) articulated arm designed with inverse kinematics. </a:t>
            </a:r>
            <a:r>
              <a:rPr lang="tr-TR" sz="1400" b="0" i="0" u="none" strike="noStrike" cap="none">
                <a:solidFill>
                  <a:srgbClr val="F2F2F2"/>
                </a:solidFill>
                <a:latin typeface="Calibri"/>
                <a:ea typeface="Calibri"/>
                <a:cs typeface="Calibri"/>
                <a:sym typeface="Calibri"/>
              </a:rPr>
              <a:t>Various gear ratios were tested to verify the prescribed waist motion for precision</a:t>
            </a:r>
            <a:r>
              <a:rPr lang="tr-TR">
                <a:solidFill>
                  <a:srgbClr val="F2F2F2"/>
                </a:solidFill>
                <a:latin typeface="Calibri"/>
                <a:ea typeface="Calibri"/>
                <a:cs typeface="Calibri"/>
                <a:sym typeface="Calibri"/>
              </a:rPr>
              <a:t> </a:t>
            </a:r>
            <a:r>
              <a:rPr lang="tr-TR" sz="1300">
                <a:solidFill>
                  <a:schemeClr val="lt1"/>
                </a:solidFill>
                <a:latin typeface="Calibri"/>
                <a:ea typeface="Calibri"/>
                <a:cs typeface="Calibri"/>
                <a:sym typeface="Calibri"/>
              </a:rPr>
              <a:t>and optimum claw structure with spur gear of 5:1 ratio in the arm base for precise waist motion and worm gear to dispatch tight grip to the claws.</a:t>
            </a: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6"/>
        <p:cNvGrpSpPr/>
        <p:nvPr/>
      </p:nvGrpSpPr>
      <p:grpSpPr>
        <a:xfrm>
          <a:off x="0" y="0"/>
          <a:ext cx="0" cy="0"/>
          <a:chOff x="0" y="0"/>
          <a:chExt cx="0" cy="0"/>
        </a:xfrm>
      </p:grpSpPr>
      <p:sp>
        <p:nvSpPr>
          <p:cNvPr id="327" name="Google Shape;327;p23"/>
          <p:cNvSpPr txBox="1"/>
          <p:nvPr/>
        </p:nvSpPr>
        <p:spPr>
          <a:xfrm>
            <a:off x="525475" y="1211700"/>
            <a:ext cx="2008800" cy="92329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Science Payload:</a:t>
            </a:r>
            <a:endParaRPr sz="2400" b="1" i="0" u="none" strike="noStrike" cap="none">
              <a:solidFill>
                <a:srgbClr val="F2F2F2"/>
              </a:solidFill>
              <a:latin typeface="Calibri"/>
              <a:ea typeface="Calibri"/>
              <a:cs typeface="Calibri"/>
              <a:sym typeface="Calibri"/>
            </a:endParaRPr>
          </a:p>
        </p:txBody>
      </p:sp>
      <p:sp>
        <p:nvSpPr>
          <p:cNvPr id="328" name="Google Shape;328;p23"/>
          <p:cNvSpPr txBox="1"/>
          <p:nvPr/>
        </p:nvSpPr>
        <p:spPr>
          <a:xfrm>
            <a:off x="2911750" y="1370250"/>
            <a:ext cx="5854500" cy="21240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science payload of our rover tests two different kinds of samples- soil and rock, by collecting data and images, which are then processed to classify the presence of extant or extinct life or absence of life. A specialised gripper at the end of the manipulator collects and deposits soil from the sampling sites to the beakers onboard the rover, while different kinds of sensors present in the mechanism measure the physical characteristics of the soil. Rock samples are closely inspected via the USB microscope and the sensors present, and images are captured using a high-resolution camera, which are sent to the dashboard after processing, for further analysis.</a:t>
            </a:r>
            <a:endParaRPr sz="1400" b="0" i="0" u="none" strike="noStrike" cap="none">
              <a:solidFill>
                <a:srgbClr val="F2F2F2"/>
              </a:solidFill>
              <a:latin typeface="Calibri"/>
              <a:ea typeface="Calibri"/>
              <a:cs typeface="Calibri"/>
              <a:sym typeface="Calibri"/>
            </a:endParaRPr>
          </a:p>
        </p:txBody>
      </p:sp>
      <p:sp>
        <p:nvSpPr>
          <p:cNvPr id="329" name="Google Shape;329;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26</a:t>
            </a:fld>
            <a:endParaRPr/>
          </a:p>
        </p:txBody>
      </p:sp>
      <p:sp>
        <p:nvSpPr>
          <p:cNvPr id="330" name="Google Shape;330;p23"/>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331" name="Google Shape;331;p23"/>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332" name="Google Shape;332;p23"/>
          <p:cNvPicPr preferRelativeResize="0"/>
          <p:nvPr/>
        </p:nvPicPr>
        <p:blipFill rotWithShape="1">
          <a:blip r:embed="rId5">
            <a:alphaModFix/>
          </a:blip>
          <a:srcRect/>
          <a:stretch/>
        </p:blipFill>
        <p:spPr>
          <a:xfrm>
            <a:off x="311700" y="4218717"/>
            <a:ext cx="838227" cy="63660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6"/>
        <p:cNvGrpSpPr/>
        <p:nvPr/>
      </p:nvGrpSpPr>
      <p:grpSpPr>
        <a:xfrm>
          <a:off x="0" y="0"/>
          <a:ext cx="0" cy="0"/>
          <a:chOff x="0" y="0"/>
          <a:chExt cx="0" cy="0"/>
        </a:xfrm>
      </p:grpSpPr>
      <p:sp>
        <p:nvSpPr>
          <p:cNvPr id="337" name="Google Shape;337;p46"/>
          <p:cNvSpPr txBox="1"/>
          <p:nvPr/>
        </p:nvSpPr>
        <p:spPr>
          <a:xfrm>
            <a:off x="525475" y="1211700"/>
            <a:ext cx="2008800" cy="92329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Science Payload:</a:t>
            </a:r>
            <a:endParaRPr sz="2400" b="1" i="0" u="none" strike="noStrike" cap="none">
              <a:solidFill>
                <a:srgbClr val="F2F2F2"/>
              </a:solidFill>
              <a:latin typeface="Calibri"/>
              <a:ea typeface="Calibri"/>
              <a:cs typeface="Calibri"/>
              <a:sym typeface="Calibri"/>
            </a:endParaRPr>
          </a:p>
        </p:txBody>
      </p:sp>
      <p:sp>
        <p:nvSpPr>
          <p:cNvPr id="338" name="Google Shape;338;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27</a:t>
            </a:fld>
            <a:endParaRPr/>
          </a:p>
        </p:txBody>
      </p:sp>
      <p:sp>
        <p:nvSpPr>
          <p:cNvPr id="339" name="Google Shape;339;p46"/>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340" name="Google Shape;340;p46"/>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341" name="Google Shape;341;p46"/>
          <p:cNvPicPr preferRelativeResize="0"/>
          <p:nvPr/>
        </p:nvPicPr>
        <p:blipFill rotWithShape="1">
          <a:blip r:embed="rId5">
            <a:alphaModFix/>
          </a:blip>
          <a:srcRect/>
          <a:stretch/>
        </p:blipFill>
        <p:spPr>
          <a:xfrm>
            <a:off x="311700" y="4218717"/>
            <a:ext cx="838227" cy="636605"/>
          </a:xfrm>
          <a:prstGeom prst="rect">
            <a:avLst/>
          </a:prstGeom>
          <a:noFill/>
          <a:ln>
            <a:noFill/>
          </a:ln>
        </p:spPr>
      </p:pic>
      <p:sp>
        <p:nvSpPr>
          <p:cNvPr id="342" name="Google Shape;342;p46"/>
          <p:cNvSpPr txBox="1"/>
          <p:nvPr/>
        </p:nvSpPr>
        <p:spPr>
          <a:xfrm>
            <a:off x="2911760" y="1371436"/>
            <a:ext cx="5854500" cy="3200846"/>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system was chosen for its ability to collect multiple soil samples while ensuring minimal cross-contamination, and process data and images collected from rock samples in order to determine the presence of life in the rock and soil samples, including extinct, extant, and no presence of life. In soil sample analysis, the system can collect multiple samples from different sampling sites, using methods that are cost-effective, less complicated, less time-consuming, and equipment that is basic, lightweight, and compatible with the rover systems. The analysis of rock samples is based heavily on a machine learning approach, as opposed to the traditional mineral detection approach which relies solely on user knowledge. This makes the system more reliable and accurate. Despite its shortcomings owing to the lack of direct manipulation of the surface of the rock specimen by applying any reagent or conducting any test since only image analysis and mVOC sensors are used herein.</a:t>
            </a:r>
            <a:endParaRPr sz="1400" b="0" i="0" u="none" strike="noStrike" cap="none">
              <a:solidFill>
                <a:srgbClr val="F2F2F2"/>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6"/>
        <p:cNvGrpSpPr/>
        <p:nvPr/>
      </p:nvGrpSpPr>
      <p:grpSpPr>
        <a:xfrm>
          <a:off x="0" y="0"/>
          <a:ext cx="0" cy="0"/>
          <a:chOff x="0" y="0"/>
          <a:chExt cx="0" cy="0"/>
        </a:xfrm>
      </p:grpSpPr>
      <p:sp>
        <p:nvSpPr>
          <p:cNvPr id="347" name="Google Shape;347;p24"/>
          <p:cNvSpPr txBox="1"/>
          <p:nvPr/>
        </p:nvSpPr>
        <p:spPr>
          <a:xfrm>
            <a:off x="525475" y="1211700"/>
            <a:ext cx="2008800" cy="92329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Science Payload:</a:t>
            </a:r>
            <a:endParaRPr sz="2400" b="1" i="0" u="none" strike="noStrike" cap="none">
              <a:solidFill>
                <a:srgbClr val="F2F2F2"/>
              </a:solidFill>
              <a:latin typeface="Calibri"/>
              <a:ea typeface="Calibri"/>
              <a:cs typeface="Calibri"/>
              <a:sym typeface="Calibri"/>
            </a:endParaRPr>
          </a:p>
        </p:txBody>
      </p:sp>
      <p:sp>
        <p:nvSpPr>
          <p:cNvPr id="348" name="Google Shape;348;p24"/>
          <p:cNvSpPr txBox="1"/>
          <p:nvPr/>
        </p:nvSpPr>
        <p:spPr>
          <a:xfrm>
            <a:off x="2911750" y="1370250"/>
            <a:ext cx="5854500" cy="29862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rover uses a 5 DOF arm with a specialized gripper to collect soil samples, which penetrates a minimum depth of 10cm underground. A testing chamber has been mounted on the back of the rover containing 9 beakers for contamination-free sample storage, and distilled water along with a pH sensor to measure the soil pH. The samples, along with data collected by onboard soil moisture and temperature, wind speed, and radiation sensors, are to be sent back to the base station for immediate transportation and evaluation. USB microscope feedback and images of the rock samples captured by the camera are fed into Jetson nano, where we have used VGG-16 as the transfer learning model, with our custom dataset of 8139 rock samples, to tune the DNN model for predicting the type of rocks and further classification. Moreover, a Munsell chart is used to detect the level of total organic carbon present in rock samples by analyzing the data collected by the colour sensor onboard.</a:t>
            </a:r>
            <a:endParaRPr sz="1400" b="0" i="0" u="none" strike="noStrike" cap="none">
              <a:solidFill>
                <a:srgbClr val="F2F2F2"/>
              </a:solidFill>
              <a:latin typeface="Calibri"/>
              <a:ea typeface="Calibri"/>
              <a:cs typeface="Calibri"/>
              <a:sym typeface="Calibri"/>
            </a:endParaRPr>
          </a:p>
        </p:txBody>
      </p:sp>
      <p:sp>
        <p:nvSpPr>
          <p:cNvPr id="349" name="Google Shape;349;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28</a:t>
            </a:fld>
            <a:endParaRPr/>
          </a:p>
        </p:txBody>
      </p:sp>
      <p:sp>
        <p:nvSpPr>
          <p:cNvPr id="350" name="Google Shape;350;p24"/>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351" name="Google Shape;351;p24"/>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352" name="Google Shape;352;p24"/>
          <p:cNvPicPr preferRelativeResize="0"/>
          <p:nvPr/>
        </p:nvPicPr>
        <p:blipFill rotWithShape="1">
          <a:blip r:embed="rId5">
            <a:alphaModFix/>
          </a:blip>
          <a:srcRect/>
          <a:stretch/>
        </p:blipFill>
        <p:spPr>
          <a:xfrm>
            <a:off x="311700" y="4218717"/>
            <a:ext cx="838227" cy="63660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6"/>
        <p:cNvGrpSpPr/>
        <p:nvPr/>
      </p:nvGrpSpPr>
      <p:grpSpPr>
        <a:xfrm>
          <a:off x="0" y="0"/>
          <a:ext cx="0" cy="0"/>
          <a:chOff x="0" y="0"/>
          <a:chExt cx="0" cy="0"/>
        </a:xfrm>
      </p:grpSpPr>
      <p:sp>
        <p:nvSpPr>
          <p:cNvPr id="357" name="Google Shape;357;p25"/>
          <p:cNvSpPr txBox="1"/>
          <p:nvPr/>
        </p:nvSpPr>
        <p:spPr>
          <a:xfrm>
            <a:off x="525475" y="1211700"/>
            <a:ext cx="2008800" cy="92329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Science Payload:</a:t>
            </a:r>
            <a:endParaRPr sz="2400" b="1" i="0" u="none" strike="noStrike" cap="none">
              <a:solidFill>
                <a:srgbClr val="F2F2F2"/>
              </a:solidFill>
              <a:latin typeface="Calibri"/>
              <a:ea typeface="Calibri"/>
              <a:cs typeface="Calibri"/>
              <a:sym typeface="Calibri"/>
            </a:endParaRPr>
          </a:p>
        </p:txBody>
      </p:sp>
      <p:sp>
        <p:nvSpPr>
          <p:cNvPr id="358" name="Google Shape;358;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29</a:t>
            </a:fld>
            <a:endParaRPr/>
          </a:p>
        </p:txBody>
      </p:sp>
      <p:sp>
        <p:nvSpPr>
          <p:cNvPr id="359" name="Google Shape;359;p25"/>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360" name="Google Shape;360;p25"/>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361" name="Google Shape;361;p25"/>
          <p:cNvPicPr preferRelativeResize="0"/>
          <p:nvPr/>
        </p:nvPicPr>
        <p:blipFill rotWithShape="1">
          <a:blip r:embed="rId5">
            <a:alphaModFix/>
          </a:blip>
          <a:srcRect/>
          <a:stretch/>
        </p:blipFill>
        <p:spPr>
          <a:xfrm>
            <a:off x="311700" y="4218717"/>
            <a:ext cx="838227" cy="636605"/>
          </a:xfrm>
          <a:prstGeom prst="rect">
            <a:avLst/>
          </a:prstGeom>
          <a:noFill/>
          <a:ln>
            <a:noFill/>
          </a:ln>
        </p:spPr>
      </p:pic>
      <p:pic>
        <p:nvPicPr>
          <p:cNvPr id="362" name="Google Shape;362;p25"/>
          <p:cNvPicPr preferRelativeResize="0"/>
          <p:nvPr/>
        </p:nvPicPr>
        <p:blipFill rotWithShape="1">
          <a:blip r:embed="rId6">
            <a:alphaModFix/>
          </a:blip>
          <a:srcRect/>
          <a:stretch/>
        </p:blipFill>
        <p:spPr>
          <a:xfrm>
            <a:off x="5223449" y="1566451"/>
            <a:ext cx="3739449" cy="1950900"/>
          </a:xfrm>
          <a:prstGeom prst="rect">
            <a:avLst/>
          </a:prstGeom>
          <a:noFill/>
          <a:ln>
            <a:noFill/>
          </a:ln>
        </p:spPr>
      </p:pic>
      <p:pic>
        <p:nvPicPr>
          <p:cNvPr id="363" name="Google Shape;363;p25"/>
          <p:cNvPicPr preferRelativeResize="0"/>
          <p:nvPr/>
        </p:nvPicPr>
        <p:blipFill>
          <a:blip r:embed="rId7">
            <a:alphaModFix/>
          </a:blip>
          <a:stretch>
            <a:fillRect/>
          </a:stretch>
        </p:blipFill>
        <p:spPr>
          <a:xfrm>
            <a:off x="1796677" y="1574731"/>
            <a:ext cx="3485751" cy="199403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800"/>
              <a:buNone/>
            </a:pPr>
            <a:r>
              <a:rPr lang="tr-TR" sz="3600" b="1">
                <a:solidFill>
                  <a:srgbClr val="56B5BF"/>
                </a:solidFill>
                <a:latin typeface="Calibri"/>
                <a:ea typeface="Calibri"/>
                <a:cs typeface="Calibri"/>
                <a:sym typeface="Calibri"/>
              </a:rPr>
              <a:t>TEAM INFO</a:t>
            </a:r>
            <a:endParaRPr sz="3600" b="1">
              <a:solidFill>
                <a:srgbClr val="56B5BF"/>
              </a:solidFill>
              <a:latin typeface="Calibri"/>
              <a:ea typeface="Calibri"/>
              <a:cs typeface="Calibri"/>
              <a:sym typeface="Calibri"/>
            </a:endParaRPr>
          </a:p>
        </p:txBody>
      </p:sp>
      <p:sp>
        <p:nvSpPr>
          <p:cNvPr id="79" name="Google Shape;79;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3</a:t>
            </a:fld>
            <a:endParaRPr/>
          </a:p>
        </p:txBody>
      </p:sp>
      <p:sp>
        <p:nvSpPr>
          <p:cNvPr id="80" name="Google Shape;80;p3"/>
          <p:cNvSpPr txBox="1"/>
          <p:nvPr/>
        </p:nvSpPr>
        <p:spPr>
          <a:xfrm>
            <a:off x="525475" y="1211700"/>
            <a:ext cx="20088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chemeClr val="dk1"/>
              </a:buClr>
              <a:buSzPts val="1100"/>
              <a:buFont typeface="Arial"/>
              <a:buNone/>
            </a:pPr>
            <a:r>
              <a:rPr lang="tr-TR" sz="2400" b="1" i="0" u="none" strike="noStrike" cap="none">
                <a:solidFill>
                  <a:srgbClr val="F2F2F2"/>
                </a:solidFill>
                <a:latin typeface="Calibri"/>
                <a:ea typeface="Calibri"/>
                <a:cs typeface="Calibri"/>
                <a:sym typeface="Calibri"/>
              </a:rPr>
              <a:t>Academic</a:t>
            </a:r>
            <a:endParaRPr sz="2400" b="1"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Institution:</a:t>
            </a:r>
            <a:endParaRPr sz="2400" b="1" i="0" u="none" strike="noStrike" cap="none">
              <a:solidFill>
                <a:srgbClr val="F2F2F2"/>
              </a:solidFill>
              <a:latin typeface="Calibri"/>
              <a:ea typeface="Calibri"/>
              <a:cs typeface="Calibri"/>
              <a:sym typeface="Calibri"/>
            </a:endParaRPr>
          </a:p>
        </p:txBody>
      </p:sp>
      <p:sp>
        <p:nvSpPr>
          <p:cNvPr id="81" name="Google Shape;81;p3"/>
          <p:cNvSpPr txBox="1"/>
          <p:nvPr/>
        </p:nvSpPr>
        <p:spPr>
          <a:xfrm>
            <a:off x="525475" y="2635000"/>
            <a:ext cx="20088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chemeClr val="dk1"/>
              </a:buClr>
              <a:buSzPts val="1100"/>
              <a:buFont typeface="Arial"/>
              <a:buNone/>
            </a:pPr>
            <a:r>
              <a:rPr lang="tr-TR" sz="2400" b="1" i="0" u="none" strike="noStrike" cap="none">
                <a:solidFill>
                  <a:srgbClr val="F2F2F2"/>
                </a:solidFill>
                <a:latin typeface="Calibri"/>
                <a:ea typeface="Calibri"/>
                <a:cs typeface="Calibri"/>
                <a:sym typeface="Calibri"/>
              </a:rPr>
              <a:t>Academic</a:t>
            </a:r>
            <a:endParaRPr sz="2400" b="1"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Consultant:</a:t>
            </a:r>
            <a:endParaRPr sz="2400" b="1" i="0" u="none" strike="noStrike" cap="none">
              <a:solidFill>
                <a:srgbClr val="F2F2F2"/>
              </a:solidFill>
              <a:latin typeface="Calibri"/>
              <a:ea typeface="Calibri"/>
              <a:cs typeface="Calibri"/>
              <a:sym typeface="Calibri"/>
            </a:endParaRPr>
          </a:p>
        </p:txBody>
      </p:sp>
      <p:sp>
        <p:nvSpPr>
          <p:cNvPr id="82" name="Google Shape;82;p3"/>
          <p:cNvSpPr txBox="1"/>
          <p:nvPr/>
        </p:nvSpPr>
        <p:spPr>
          <a:xfrm>
            <a:off x="525475" y="1985750"/>
            <a:ext cx="2008800" cy="3078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endParaRPr sz="800" b="0" i="0" u="none" strike="noStrike" cap="none">
              <a:solidFill>
                <a:srgbClr val="999999"/>
              </a:solidFill>
              <a:latin typeface="Calibri"/>
              <a:ea typeface="Calibri"/>
              <a:cs typeface="Calibri"/>
              <a:sym typeface="Calibri"/>
            </a:endParaRPr>
          </a:p>
        </p:txBody>
      </p:sp>
      <p:sp>
        <p:nvSpPr>
          <p:cNvPr id="83" name="Google Shape;83;p3"/>
          <p:cNvSpPr txBox="1"/>
          <p:nvPr/>
        </p:nvSpPr>
        <p:spPr>
          <a:xfrm>
            <a:off x="2911750" y="1370250"/>
            <a:ext cx="5854500" cy="615523"/>
          </a:xfrm>
          <a:prstGeom prst="rect">
            <a:avLst/>
          </a:prstGeom>
          <a:noFill/>
          <a:ln w="9525" cap="flat" cmpd="sng">
            <a:solidFill>
              <a:srgbClr val="56B5BF"/>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Military Institute of Science and Technology(MIST)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Mirpur Cantonment, Dhaka, Bangladesh</a:t>
            </a:r>
            <a:endParaRPr sz="1400" b="0" i="0" u="none" strike="noStrike" cap="none">
              <a:solidFill>
                <a:srgbClr val="000000"/>
              </a:solidFill>
              <a:latin typeface="Arial"/>
              <a:ea typeface="Arial"/>
              <a:cs typeface="Arial"/>
              <a:sym typeface="Arial"/>
            </a:endParaRPr>
          </a:p>
        </p:txBody>
      </p:sp>
      <p:sp>
        <p:nvSpPr>
          <p:cNvPr id="84" name="Google Shape;84;p3"/>
          <p:cNvSpPr txBox="1"/>
          <p:nvPr/>
        </p:nvSpPr>
        <p:spPr>
          <a:xfrm>
            <a:off x="2892308" y="2436585"/>
            <a:ext cx="5854500" cy="2555100"/>
          </a:xfrm>
          <a:prstGeom prst="rect">
            <a:avLst/>
          </a:prstGeom>
          <a:noFill/>
          <a:ln w="9525" cap="flat" cmpd="sng">
            <a:solidFill>
              <a:srgbClr val="56B5BF"/>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1. Lt Col Muhammad Nazrul Islam, PhD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Associate Professor, Department of CSE ,Military Institute of Science and Technology(MIST)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Email: </a:t>
            </a:r>
            <a:r>
              <a:rPr lang="tr-TR" sz="1400" b="0" i="0" u="sng" strike="noStrike" cap="none">
                <a:solidFill>
                  <a:srgbClr val="F2F2F2"/>
                </a:solidFill>
                <a:latin typeface="Calibri"/>
                <a:ea typeface="Calibri"/>
                <a:cs typeface="Calibri"/>
                <a:sym typeface="Calibri"/>
                <a:hlinkClick r:id="rId4">
                  <a:extLst>
                    <a:ext uri="{A12FA001-AC4F-418D-AE19-62706E023703}">
                      <ahyp:hlinkClr xmlns:ahyp="http://schemas.microsoft.com/office/drawing/2018/hyperlinkcolor" val="tx"/>
                    </a:ext>
                  </a:extLst>
                </a:hlinkClick>
              </a:rPr>
              <a:t>nazrul@cse.mist.ac.bd</a:t>
            </a:r>
            <a:endParaRPr sz="1400" b="0"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Phone: +8801725560099 </a:t>
            </a:r>
            <a:endParaRPr sz="1400" b="0" i="0" u="none" strike="noStrike" cap="none">
              <a:solidFill>
                <a:srgbClr val="F2F2F2"/>
              </a:solidFill>
              <a:latin typeface="Calibri"/>
              <a:ea typeface="Calibri"/>
              <a:cs typeface="Calibri"/>
              <a:sym typeface="Calibri"/>
            </a:endParaRPr>
          </a:p>
          <a:p>
            <a:pPr marL="0" marR="0" lvl="2" indent="0" algn="l" rtl="0">
              <a:lnSpc>
                <a:spcPct val="100000"/>
              </a:lnSpc>
              <a:spcBef>
                <a:spcPts val="0"/>
              </a:spcBef>
              <a:spcAft>
                <a:spcPts val="0"/>
              </a:spcAft>
              <a:buClr>
                <a:srgbClr val="000000"/>
              </a:buClr>
              <a:buSzPts val="1400"/>
              <a:buFont typeface="Arial"/>
              <a:buNone/>
            </a:pPr>
            <a:endParaRPr sz="1400" b="0"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2. Shah Md Ahasan Siddique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Lecturer,Department of ME ,Military Institute of Science and Technology(MIST)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Email: ahasan.sid42@gmail.com</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Phone: +8801710301593 </a:t>
            </a:r>
            <a:endParaRPr sz="1400" b="0" i="0" u="none" strike="noStrike" cap="none">
              <a:solidFill>
                <a:srgbClr val="F2F2F2"/>
              </a:solidFill>
              <a:latin typeface="Calibri"/>
              <a:ea typeface="Calibri"/>
              <a:cs typeface="Calibri"/>
              <a:sym typeface="Calibri"/>
            </a:endParaRPr>
          </a:p>
        </p:txBody>
      </p:sp>
      <p:pic>
        <p:nvPicPr>
          <p:cNvPr id="85" name="Google Shape;85;p3"/>
          <p:cNvPicPr preferRelativeResize="0"/>
          <p:nvPr/>
        </p:nvPicPr>
        <p:blipFill rotWithShape="1">
          <a:blip r:embed="rId5">
            <a:alphaModFix/>
          </a:blip>
          <a:srcRect/>
          <a:stretch/>
        </p:blipFill>
        <p:spPr>
          <a:xfrm>
            <a:off x="7550025" y="445025"/>
            <a:ext cx="1196783" cy="342161"/>
          </a:xfrm>
          <a:prstGeom prst="rect">
            <a:avLst/>
          </a:prstGeom>
          <a:noFill/>
          <a:ln>
            <a:noFill/>
          </a:ln>
        </p:spPr>
      </p:pic>
      <p:pic>
        <p:nvPicPr>
          <p:cNvPr id="86" name="Google Shape;86;p3"/>
          <p:cNvPicPr preferRelativeResize="0"/>
          <p:nvPr/>
        </p:nvPicPr>
        <p:blipFill rotWithShape="1">
          <a:blip r:embed="rId6">
            <a:alphaModFix/>
          </a:blip>
          <a:srcRect/>
          <a:stretch/>
        </p:blipFill>
        <p:spPr>
          <a:xfrm>
            <a:off x="311700" y="4218717"/>
            <a:ext cx="838227" cy="63660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7"/>
        <p:cNvGrpSpPr/>
        <p:nvPr/>
      </p:nvGrpSpPr>
      <p:grpSpPr>
        <a:xfrm>
          <a:off x="0" y="0"/>
          <a:ext cx="0" cy="0"/>
          <a:chOff x="0" y="0"/>
          <a:chExt cx="0" cy="0"/>
        </a:xfrm>
      </p:grpSpPr>
      <p:sp>
        <p:nvSpPr>
          <p:cNvPr id="368" name="Google Shape;368;p26"/>
          <p:cNvSpPr txBox="1"/>
          <p:nvPr/>
        </p:nvSpPr>
        <p:spPr>
          <a:xfrm>
            <a:off x="525475" y="1211700"/>
            <a:ext cx="2008800" cy="92329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Science Payload:</a:t>
            </a:r>
            <a:endParaRPr sz="2400" b="1" i="0" u="none" strike="noStrike" cap="none">
              <a:solidFill>
                <a:srgbClr val="F2F2F2"/>
              </a:solidFill>
              <a:latin typeface="Calibri"/>
              <a:ea typeface="Calibri"/>
              <a:cs typeface="Calibri"/>
              <a:sym typeface="Calibri"/>
            </a:endParaRPr>
          </a:p>
        </p:txBody>
      </p:sp>
      <p:sp>
        <p:nvSpPr>
          <p:cNvPr id="369" name="Google Shape;369;p26"/>
          <p:cNvSpPr txBox="1"/>
          <p:nvPr/>
        </p:nvSpPr>
        <p:spPr>
          <a:xfrm>
            <a:off x="2911750" y="1370250"/>
            <a:ext cx="5854500" cy="32016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In the science payload, the arm used to collect soil from the sampling site has 5 degrees of freedom, which provides the rover with better motion capabilities and precision. The testing chamber is a 300 mm x 300 mm x 100 mm aluminium box containing 9 beakers and a reagent bottle containing distilled water, weighing 1 kg with a height of 100 mm. The soil sample collection payload of the rover contains a USB camera, a panoramic USB camera, and several sensors e.g. soil moisture/humidity, temperature, wind speed, and radiation sensors to form a better idea of the designated sampling site.  Again, the rock sample analysis mechanism contains a USB Microscope, mVOC sensors detecting alcohol, aldehyde, ammonia, and carbon dioxide, and a colour sensor to detect the presence of extant or extinct lives or the absence of life on the surface of the specimen. The sensor board of the rock sample analysis mechanism contributes 205 g to the total weight of the science payload.</a:t>
            </a:r>
            <a:endParaRPr sz="1400" b="0" i="0" u="none" strike="noStrike" cap="none">
              <a:solidFill>
                <a:srgbClr val="F2F2F2"/>
              </a:solidFill>
              <a:latin typeface="Calibri"/>
              <a:ea typeface="Calibri"/>
              <a:cs typeface="Calibri"/>
              <a:sym typeface="Calibri"/>
            </a:endParaRPr>
          </a:p>
        </p:txBody>
      </p:sp>
      <p:sp>
        <p:nvSpPr>
          <p:cNvPr id="370" name="Google Shape;370;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30</a:t>
            </a:fld>
            <a:endParaRPr/>
          </a:p>
        </p:txBody>
      </p:sp>
      <p:sp>
        <p:nvSpPr>
          <p:cNvPr id="371" name="Google Shape;371;p26"/>
          <p:cNvSpPr txBox="1">
            <a:spLocks noGrp="1"/>
          </p:cNvSpPr>
          <p:nvPr>
            <p:ph type="ctrTitle"/>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tr-TR" sz="3600" b="1">
                <a:solidFill>
                  <a:srgbClr val="F2F2F2"/>
                </a:solidFill>
                <a:latin typeface="Calibri"/>
                <a:ea typeface="Calibri"/>
                <a:cs typeface="Calibri"/>
                <a:sym typeface="Calibri"/>
              </a:rPr>
              <a:t>ROVER DESIGN</a:t>
            </a:r>
            <a:endParaRPr sz="3600" b="1">
              <a:solidFill>
                <a:srgbClr val="F2F2F2"/>
              </a:solidFill>
              <a:latin typeface="Calibri"/>
              <a:ea typeface="Calibri"/>
              <a:cs typeface="Calibri"/>
              <a:sym typeface="Calibri"/>
            </a:endParaRPr>
          </a:p>
        </p:txBody>
      </p:sp>
      <p:pic>
        <p:nvPicPr>
          <p:cNvPr id="372" name="Google Shape;372;p26"/>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373" name="Google Shape;373;p26"/>
          <p:cNvPicPr preferRelativeResize="0"/>
          <p:nvPr/>
        </p:nvPicPr>
        <p:blipFill rotWithShape="1">
          <a:blip r:embed="rId5">
            <a:alphaModFix/>
          </a:blip>
          <a:srcRect/>
          <a:stretch/>
        </p:blipFill>
        <p:spPr>
          <a:xfrm>
            <a:off x="311700" y="4218717"/>
            <a:ext cx="838227" cy="63660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7"/>
        <p:cNvGrpSpPr/>
        <p:nvPr/>
      </p:nvGrpSpPr>
      <p:grpSpPr>
        <a:xfrm>
          <a:off x="0" y="0"/>
          <a:ext cx="0" cy="0"/>
          <a:chOff x="0" y="0"/>
          <a:chExt cx="0" cy="0"/>
        </a:xfrm>
      </p:grpSpPr>
      <p:sp>
        <p:nvSpPr>
          <p:cNvPr id="378" name="Google Shape;378;p47"/>
          <p:cNvSpPr txBox="1"/>
          <p:nvPr/>
        </p:nvSpPr>
        <p:spPr>
          <a:xfrm>
            <a:off x="525475" y="1211700"/>
            <a:ext cx="2008800" cy="92329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Science Payload:</a:t>
            </a:r>
            <a:endParaRPr sz="2400" b="1" i="0" u="none" strike="noStrike" cap="none">
              <a:solidFill>
                <a:srgbClr val="F2F2F2"/>
              </a:solidFill>
              <a:latin typeface="Calibri"/>
              <a:ea typeface="Calibri"/>
              <a:cs typeface="Calibri"/>
              <a:sym typeface="Calibri"/>
            </a:endParaRPr>
          </a:p>
        </p:txBody>
      </p:sp>
      <p:sp>
        <p:nvSpPr>
          <p:cNvPr id="379" name="Google Shape;379;p47"/>
          <p:cNvSpPr txBox="1"/>
          <p:nvPr/>
        </p:nvSpPr>
        <p:spPr>
          <a:xfrm>
            <a:off x="2911750" y="1370250"/>
            <a:ext cx="5854500" cy="29862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science payload of the rover is considered to be sufficiently well-equipped in perspective of the mission requirements. This mechanism can successfully collect and transport soil samples, and sensor and camera data from the sampling site to the Mars Base to the rocket (for Mission 1), ensuring minimal contamination of samples and corruption of data. Additionally, a USB camera mounted on the rover captures stratigraphic photographs of the area, and also photographs of the sampling site, while the panoramic photographs are captured by the panoramic USB camera. Ignoring minor limitations that may lead to slightly less-than-perfect results in the mission, the science mechanism for collection and analysis of soil and rock specimens by using transporting and processing methods both onboard the rover and engineered into its software can be deemed foolproof and adequate for the completion of the required tasks.</a:t>
            </a:r>
            <a:endParaRPr sz="1400" b="0" i="0" u="none" strike="noStrike" cap="none">
              <a:solidFill>
                <a:srgbClr val="F2F2F2"/>
              </a:solidFill>
              <a:latin typeface="Calibri"/>
              <a:ea typeface="Calibri"/>
              <a:cs typeface="Calibri"/>
              <a:sym typeface="Calibri"/>
            </a:endParaRPr>
          </a:p>
        </p:txBody>
      </p:sp>
      <p:sp>
        <p:nvSpPr>
          <p:cNvPr id="380" name="Google Shape;380;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31</a:t>
            </a:fld>
            <a:endParaRPr/>
          </a:p>
        </p:txBody>
      </p:sp>
      <p:sp>
        <p:nvSpPr>
          <p:cNvPr id="381" name="Google Shape;381;p47"/>
          <p:cNvSpPr txBox="1">
            <a:spLocks noGrp="1"/>
          </p:cNvSpPr>
          <p:nvPr>
            <p:ph type="ctrTitle"/>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tr-TR" sz="3600" b="1">
                <a:solidFill>
                  <a:srgbClr val="F2F2F2"/>
                </a:solidFill>
                <a:latin typeface="Calibri"/>
                <a:ea typeface="Calibri"/>
                <a:cs typeface="Calibri"/>
                <a:sym typeface="Calibri"/>
              </a:rPr>
              <a:t>ROVER DESIGN</a:t>
            </a:r>
            <a:endParaRPr sz="3600" b="1">
              <a:solidFill>
                <a:srgbClr val="F2F2F2"/>
              </a:solidFill>
              <a:latin typeface="Calibri"/>
              <a:ea typeface="Calibri"/>
              <a:cs typeface="Calibri"/>
              <a:sym typeface="Calibri"/>
            </a:endParaRPr>
          </a:p>
        </p:txBody>
      </p:sp>
      <p:pic>
        <p:nvPicPr>
          <p:cNvPr id="382" name="Google Shape;382;p47"/>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383" name="Google Shape;383;p47"/>
          <p:cNvPicPr preferRelativeResize="0"/>
          <p:nvPr/>
        </p:nvPicPr>
        <p:blipFill rotWithShape="1">
          <a:blip r:embed="rId5">
            <a:alphaModFix/>
          </a:blip>
          <a:srcRect/>
          <a:stretch/>
        </p:blipFill>
        <p:spPr>
          <a:xfrm>
            <a:off x="311700" y="4218717"/>
            <a:ext cx="838227" cy="63660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7"/>
        <p:cNvGrpSpPr/>
        <p:nvPr/>
      </p:nvGrpSpPr>
      <p:grpSpPr>
        <a:xfrm>
          <a:off x="0" y="0"/>
          <a:ext cx="0" cy="0"/>
          <a:chOff x="0" y="0"/>
          <a:chExt cx="0" cy="0"/>
        </a:xfrm>
      </p:grpSpPr>
      <p:sp>
        <p:nvSpPr>
          <p:cNvPr id="388" name="Google Shape;388;p27"/>
          <p:cNvSpPr txBox="1"/>
          <p:nvPr/>
        </p:nvSpPr>
        <p:spPr>
          <a:xfrm>
            <a:off x="525474" y="1211700"/>
            <a:ext cx="2550900" cy="1662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Ground station equipment and communication system:</a:t>
            </a:r>
            <a:endParaRPr sz="2400" b="1" i="0" u="none" strike="noStrike" cap="none">
              <a:solidFill>
                <a:srgbClr val="F2F2F2"/>
              </a:solidFill>
              <a:latin typeface="Calibri"/>
              <a:ea typeface="Calibri"/>
              <a:cs typeface="Calibri"/>
              <a:sym typeface="Calibri"/>
            </a:endParaRPr>
          </a:p>
        </p:txBody>
      </p:sp>
      <p:sp>
        <p:nvSpPr>
          <p:cNvPr id="389" name="Google Shape;389;p27"/>
          <p:cNvSpPr txBox="1"/>
          <p:nvPr/>
        </p:nvSpPr>
        <p:spPr>
          <a:xfrm>
            <a:off x="2911750" y="1370250"/>
            <a:ext cx="5854500" cy="8313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ground station consists of 3 feedback monitors, transmitting antenna and rover controller. 3 separate transmitting antennas have been used for 3 different bands.</a:t>
            </a:r>
            <a:endParaRPr sz="1400" b="0" i="0" u="none" strike="noStrike" cap="none">
              <a:solidFill>
                <a:srgbClr val="F2F2F2"/>
              </a:solidFill>
              <a:latin typeface="Calibri"/>
              <a:ea typeface="Calibri"/>
              <a:cs typeface="Calibri"/>
              <a:sym typeface="Calibri"/>
            </a:endParaRPr>
          </a:p>
        </p:txBody>
      </p:sp>
      <p:sp>
        <p:nvSpPr>
          <p:cNvPr id="390" name="Google Shape;390;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32</a:t>
            </a:fld>
            <a:endParaRPr/>
          </a:p>
        </p:txBody>
      </p:sp>
      <p:sp>
        <p:nvSpPr>
          <p:cNvPr id="391" name="Google Shape;391;p27"/>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392" name="Google Shape;392;p27"/>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393" name="Google Shape;393;p27"/>
          <p:cNvPicPr preferRelativeResize="0"/>
          <p:nvPr/>
        </p:nvPicPr>
        <p:blipFill rotWithShape="1">
          <a:blip r:embed="rId5">
            <a:alphaModFix/>
          </a:blip>
          <a:srcRect/>
          <a:stretch/>
        </p:blipFill>
        <p:spPr>
          <a:xfrm>
            <a:off x="311700" y="4218717"/>
            <a:ext cx="838227" cy="636605"/>
          </a:xfrm>
          <a:prstGeom prst="rect">
            <a:avLst/>
          </a:prstGeom>
          <a:noFill/>
          <a:ln>
            <a:noFill/>
          </a:ln>
        </p:spPr>
      </p:pic>
      <p:sp>
        <p:nvSpPr>
          <p:cNvPr id="394" name="Google Shape;394;p27"/>
          <p:cNvSpPr txBox="1"/>
          <p:nvPr/>
        </p:nvSpPr>
        <p:spPr>
          <a:xfrm>
            <a:off x="2911750" y="2359766"/>
            <a:ext cx="5854500" cy="19086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a:solidFill>
                  <a:srgbClr val="F2F2F2"/>
                </a:solidFill>
                <a:latin typeface="Calibri"/>
                <a:ea typeface="Calibri"/>
                <a:cs typeface="Calibri"/>
                <a:sym typeface="Calibri"/>
              </a:rPr>
              <a:t>The communication system features various bands for different functions, such as 2.4 GHz for extended transmission, 5.8 GHz for video streaming, and a 1.2 GHz band as a backup for the 5.8 GHz band. A significant drawback of this system is its high latency over long distances, with a maximum range of 1 km. If the 5.8 GHz connection is lost, a 1.2 GHz FPV camera takes over for video feedback. When the 2.4 GHz connection is disrupted, data reception halts, and all information is temporarily stored in a device until the connection is restored, at which point the data is transmitted.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8"/>
        <p:cNvGrpSpPr/>
        <p:nvPr/>
      </p:nvGrpSpPr>
      <p:grpSpPr>
        <a:xfrm>
          <a:off x="0" y="0"/>
          <a:ext cx="0" cy="0"/>
          <a:chOff x="0" y="0"/>
          <a:chExt cx="0" cy="0"/>
        </a:xfrm>
      </p:grpSpPr>
      <p:sp>
        <p:nvSpPr>
          <p:cNvPr id="399" name="Google Shape;399;p28"/>
          <p:cNvSpPr txBox="1"/>
          <p:nvPr/>
        </p:nvSpPr>
        <p:spPr>
          <a:xfrm>
            <a:off x="525474" y="1211700"/>
            <a:ext cx="2550939" cy="166196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Ground station equipment and communication system:</a:t>
            </a:r>
            <a:endParaRPr sz="2400" b="1" i="0" u="none" strike="noStrike" cap="none">
              <a:solidFill>
                <a:srgbClr val="F2F2F2"/>
              </a:solidFill>
              <a:latin typeface="Calibri"/>
              <a:ea typeface="Calibri"/>
              <a:cs typeface="Calibri"/>
              <a:sym typeface="Calibri"/>
            </a:endParaRPr>
          </a:p>
        </p:txBody>
      </p:sp>
      <p:sp>
        <p:nvSpPr>
          <p:cNvPr id="400" name="Google Shape;400;p28"/>
          <p:cNvSpPr txBox="1"/>
          <p:nvPr/>
        </p:nvSpPr>
        <p:spPr>
          <a:xfrm>
            <a:off x="2911750" y="1370250"/>
            <a:ext cx="5854500" cy="8313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a:solidFill>
                  <a:srgbClr val="F2F2F2"/>
                </a:solidFill>
                <a:latin typeface="Calibri"/>
                <a:ea typeface="Calibri"/>
                <a:cs typeface="Calibri"/>
                <a:sym typeface="Calibri"/>
              </a:rPr>
              <a:t>In the event of a connection failure, the system retains sensor data as a backup. During communication disruptions, the rover comes to a halt and patiently awaits the restoration of the connection.</a:t>
            </a:r>
            <a:endParaRPr sz="1400" b="0" i="0" u="none" strike="noStrike" cap="none">
              <a:solidFill>
                <a:srgbClr val="F2F2F2"/>
              </a:solidFill>
              <a:latin typeface="Calibri"/>
              <a:ea typeface="Calibri"/>
              <a:cs typeface="Calibri"/>
              <a:sym typeface="Calibri"/>
            </a:endParaRPr>
          </a:p>
        </p:txBody>
      </p:sp>
      <p:sp>
        <p:nvSpPr>
          <p:cNvPr id="401" name="Google Shape;401;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33</a:t>
            </a:fld>
            <a:endParaRPr/>
          </a:p>
        </p:txBody>
      </p:sp>
      <p:sp>
        <p:nvSpPr>
          <p:cNvPr id="402" name="Google Shape;402;p28"/>
          <p:cNvSpPr txBox="1"/>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F2F2F2"/>
                </a:solidFill>
                <a:latin typeface="Calibri"/>
                <a:ea typeface="Calibri"/>
                <a:cs typeface="Calibri"/>
                <a:sym typeface="Calibri"/>
              </a:rPr>
              <a:t>ROVER DESIGN</a:t>
            </a:r>
            <a:endParaRPr sz="3600" b="1" i="0" u="none" strike="noStrike" cap="none">
              <a:solidFill>
                <a:srgbClr val="F2F2F2"/>
              </a:solidFill>
              <a:latin typeface="Calibri"/>
              <a:ea typeface="Calibri"/>
              <a:cs typeface="Calibri"/>
              <a:sym typeface="Calibri"/>
            </a:endParaRPr>
          </a:p>
        </p:txBody>
      </p:sp>
      <p:pic>
        <p:nvPicPr>
          <p:cNvPr id="403" name="Google Shape;403;p28"/>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404" name="Google Shape;404;p28"/>
          <p:cNvPicPr preferRelativeResize="0"/>
          <p:nvPr/>
        </p:nvPicPr>
        <p:blipFill rotWithShape="1">
          <a:blip r:embed="rId5">
            <a:alphaModFix/>
          </a:blip>
          <a:srcRect/>
          <a:stretch/>
        </p:blipFill>
        <p:spPr>
          <a:xfrm>
            <a:off x="311700" y="4218717"/>
            <a:ext cx="838227" cy="63660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8"/>
        <p:cNvGrpSpPr/>
        <p:nvPr/>
      </p:nvGrpSpPr>
      <p:grpSpPr>
        <a:xfrm>
          <a:off x="0" y="0"/>
          <a:ext cx="0" cy="0"/>
          <a:chOff x="0" y="0"/>
          <a:chExt cx="0" cy="0"/>
        </a:xfrm>
      </p:grpSpPr>
      <p:sp>
        <p:nvSpPr>
          <p:cNvPr id="409" name="Google Shape;409;p29"/>
          <p:cNvSpPr txBox="1"/>
          <p:nvPr/>
        </p:nvSpPr>
        <p:spPr>
          <a:xfrm>
            <a:off x="525474" y="1211700"/>
            <a:ext cx="2550939" cy="166196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Ground station equipment and communication system:</a:t>
            </a:r>
            <a:endParaRPr sz="2400" b="1" i="0" u="none" strike="noStrike" cap="none">
              <a:solidFill>
                <a:srgbClr val="F2F2F2"/>
              </a:solidFill>
              <a:latin typeface="Calibri"/>
              <a:ea typeface="Calibri"/>
              <a:cs typeface="Calibri"/>
              <a:sym typeface="Calibri"/>
            </a:endParaRPr>
          </a:p>
        </p:txBody>
      </p:sp>
      <p:sp>
        <p:nvSpPr>
          <p:cNvPr id="410" name="Google Shape;410;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34</a:t>
            </a:fld>
            <a:endParaRPr/>
          </a:p>
        </p:txBody>
      </p:sp>
      <p:sp>
        <p:nvSpPr>
          <p:cNvPr id="411" name="Google Shape;411;p29"/>
          <p:cNvSpPr txBox="1">
            <a:spLocks noGrp="1"/>
          </p:cNvSpPr>
          <p:nvPr>
            <p:ph type="ctrTitle"/>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tr-TR" sz="3600" b="1">
                <a:solidFill>
                  <a:srgbClr val="F2F2F2"/>
                </a:solidFill>
                <a:latin typeface="Calibri"/>
                <a:ea typeface="Calibri"/>
                <a:cs typeface="Calibri"/>
                <a:sym typeface="Calibri"/>
              </a:rPr>
              <a:t>ROVER DESIGN</a:t>
            </a:r>
            <a:endParaRPr sz="3600" b="1">
              <a:solidFill>
                <a:srgbClr val="F2F2F2"/>
              </a:solidFill>
              <a:latin typeface="Calibri"/>
              <a:ea typeface="Calibri"/>
              <a:cs typeface="Calibri"/>
              <a:sym typeface="Calibri"/>
            </a:endParaRPr>
          </a:p>
        </p:txBody>
      </p:sp>
      <p:pic>
        <p:nvPicPr>
          <p:cNvPr id="412" name="Google Shape;412;p29"/>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413" name="Google Shape;413;p29"/>
          <p:cNvPicPr preferRelativeResize="0"/>
          <p:nvPr/>
        </p:nvPicPr>
        <p:blipFill rotWithShape="1">
          <a:blip r:embed="rId5">
            <a:alphaModFix/>
          </a:blip>
          <a:srcRect/>
          <a:stretch/>
        </p:blipFill>
        <p:spPr>
          <a:xfrm>
            <a:off x="311700" y="4218717"/>
            <a:ext cx="838227" cy="636605"/>
          </a:xfrm>
          <a:prstGeom prst="rect">
            <a:avLst/>
          </a:prstGeom>
          <a:noFill/>
          <a:ln>
            <a:noFill/>
          </a:ln>
        </p:spPr>
      </p:pic>
      <p:pic>
        <p:nvPicPr>
          <p:cNvPr id="414" name="Google Shape;414;p29"/>
          <p:cNvPicPr preferRelativeResize="0"/>
          <p:nvPr/>
        </p:nvPicPr>
        <p:blipFill rotWithShape="1">
          <a:blip r:embed="rId6">
            <a:alphaModFix/>
          </a:blip>
          <a:srcRect/>
          <a:stretch/>
        </p:blipFill>
        <p:spPr>
          <a:xfrm>
            <a:off x="5834023" y="2801579"/>
            <a:ext cx="3187152" cy="1792773"/>
          </a:xfrm>
          <a:prstGeom prst="rect">
            <a:avLst/>
          </a:prstGeom>
          <a:noFill/>
          <a:ln>
            <a:noFill/>
          </a:ln>
        </p:spPr>
      </p:pic>
      <p:pic>
        <p:nvPicPr>
          <p:cNvPr id="415" name="Google Shape;415;p29"/>
          <p:cNvPicPr preferRelativeResize="0"/>
          <p:nvPr/>
        </p:nvPicPr>
        <p:blipFill rotWithShape="1">
          <a:blip r:embed="rId7">
            <a:alphaModFix/>
          </a:blip>
          <a:srcRect/>
          <a:stretch/>
        </p:blipFill>
        <p:spPr>
          <a:xfrm>
            <a:off x="5833999" y="939949"/>
            <a:ext cx="3187152" cy="1792773"/>
          </a:xfrm>
          <a:prstGeom prst="rect">
            <a:avLst/>
          </a:prstGeom>
          <a:noFill/>
          <a:ln>
            <a:noFill/>
          </a:ln>
        </p:spPr>
      </p:pic>
      <p:pic>
        <p:nvPicPr>
          <p:cNvPr id="416" name="Google Shape;416;p29"/>
          <p:cNvPicPr preferRelativeResize="0"/>
          <p:nvPr/>
        </p:nvPicPr>
        <p:blipFill>
          <a:blip r:embed="rId8">
            <a:alphaModFix/>
          </a:blip>
          <a:stretch>
            <a:fillRect/>
          </a:stretch>
        </p:blipFill>
        <p:spPr>
          <a:xfrm>
            <a:off x="2630538" y="1664087"/>
            <a:ext cx="3107200" cy="21831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0"/>
        <p:cNvGrpSpPr/>
        <p:nvPr/>
      </p:nvGrpSpPr>
      <p:grpSpPr>
        <a:xfrm>
          <a:off x="0" y="0"/>
          <a:ext cx="0" cy="0"/>
          <a:chOff x="0" y="0"/>
          <a:chExt cx="0" cy="0"/>
        </a:xfrm>
      </p:grpSpPr>
      <p:sp>
        <p:nvSpPr>
          <p:cNvPr id="421" name="Google Shape;421;p30"/>
          <p:cNvSpPr txBox="1"/>
          <p:nvPr/>
        </p:nvSpPr>
        <p:spPr>
          <a:xfrm>
            <a:off x="525474" y="1211700"/>
            <a:ext cx="2550939" cy="166196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Ground station equipment and communication system:</a:t>
            </a:r>
            <a:endParaRPr sz="2400" b="1" i="0" u="none" strike="noStrike" cap="none">
              <a:solidFill>
                <a:srgbClr val="F2F2F2"/>
              </a:solidFill>
              <a:latin typeface="Calibri"/>
              <a:ea typeface="Calibri"/>
              <a:cs typeface="Calibri"/>
              <a:sym typeface="Calibri"/>
            </a:endParaRPr>
          </a:p>
        </p:txBody>
      </p:sp>
      <p:sp>
        <p:nvSpPr>
          <p:cNvPr id="422" name="Google Shape;422;p30"/>
          <p:cNvSpPr txBox="1"/>
          <p:nvPr/>
        </p:nvSpPr>
        <p:spPr>
          <a:xfrm>
            <a:off x="2911750" y="1370250"/>
            <a:ext cx="5854500" cy="1046700"/>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communication system uses three </a:t>
            </a:r>
            <a:r>
              <a:rPr lang="tr-TR">
                <a:solidFill>
                  <a:srgbClr val="F2F2F2"/>
                </a:solidFill>
                <a:latin typeface="Calibri"/>
                <a:ea typeface="Calibri"/>
                <a:cs typeface="Calibri"/>
                <a:sym typeface="Calibri"/>
              </a:rPr>
              <a:t>distinct </a:t>
            </a:r>
            <a:r>
              <a:rPr lang="tr-TR" sz="1400" b="0" i="0" u="none" strike="noStrike" cap="none">
                <a:solidFill>
                  <a:srgbClr val="F2F2F2"/>
                </a:solidFill>
                <a:latin typeface="Calibri"/>
                <a:ea typeface="Calibri"/>
                <a:cs typeface="Calibri"/>
                <a:sym typeface="Calibri"/>
              </a:rPr>
              <a:t>bands for communication. </a:t>
            </a:r>
            <a:r>
              <a:rPr lang="tr-TR">
                <a:solidFill>
                  <a:srgbClr val="F2F2F2"/>
                </a:solidFill>
                <a:latin typeface="Calibri"/>
                <a:ea typeface="Calibri"/>
                <a:cs typeface="Calibri"/>
                <a:sym typeface="Calibri"/>
              </a:rPr>
              <a:t>The 2.4 GHz (ISM) band is utilized for data and command transmission, the 5.8 GHz (ISM) band is designated for video</a:t>
            </a:r>
            <a:r>
              <a:rPr lang="tr-TR" sz="1400" b="0" i="0" u="none" strike="noStrike" cap="none">
                <a:solidFill>
                  <a:srgbClr val="F2F2F2"/>
                </a:solidFill>
                <a:latin typeface="Calibri"/>
                <a:ea typeface="Calibri"/>
                <a:cs typeface="Calibri"/>
                <a:sym typeface="Calibri"/>
              </a:rPr>
              <a:t> transmission. And the 1.2GHz band has been used for backup video transmission.</a:t>
            </a:r>
            <a:endParaRPr sz="1400" b="0" i="0" u="none" strike="noStrike" cap="none">
              <a:solidFill>
                <a:srgbClr val="F2F2F2"/>
              </a:solidFill>
              <a:latin typeface="Calibri"/>
              <a:ea typeface="Calibri"/>
              <a:cs typeface="Calibri"/>
              <a:sym typeface="Calibri"/>
            </a:endParaRPr>
          </a:p>
        </p:txBody>
      </p:sp>
      <p:sp>
        <p:nvSpPr>
          <p:cNvPr id="423" name="Google Shape;423;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35</a:t>
            </a:fld>
            <a:endParaRPr/>
          </a:p>
        </p:txBody>
      </p:sp>
      <p:sp>
        <p:nvSpPr>
          <p:cNvPr id="424" name="Google Shape;424;p30"/>
          <p:cNvSpPr txBox="1">
            <a:spLocks noGrp="1"/>
          </p:cNvSpPr>
          <p:nvPr>
            <p:ph type="ctrTitle"/>
          </p:nvPr>
        </p:nvSpPr>
        <p:spPr>
          <a:xfrm>
            <a:off x="296460" y="378355"/>
            <a:ext cx="3107197" cy="627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tr-TR" sz="3600" b="1">
                <a:solidFill>
                  <a:srgbClr val="F2F2F2"/>
                </a:solidFill>
                <a:latin typeface="Calibri"/>
                <a:ea typeface="Calibri"/>
                <a:cs typeface="Calibri"/>
                <a:sym typeface="Calibri"/>
              </a:rPr>
              <a:t>ROVER DESIGN</a:t>
            </a:r>
            <a:endParaRPr sz="3600" b="1">
              <a:solidFill>
                <a:srgbClr val="F2F2F2"/>
              </a:solidFill>
              <a:latin typeface="Calibri"/>
              <a:ea typeface="Calibri"/>
              <a:cs typeface="Calibri"/>
              <a:sym typeface="Calibri"/>
            </a:endParaRPr>
          </a:p>
        </p:txBody>
      </p:sp>
      <p:pic>
        <p:nvPicPr>
          <p:cNvPr id="425" name="Google Shape;425;p30"/>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426" name="Google Shape;426;p30"/>
          <p:cNvPicPr preferRelativeResize="0"/>
          <p:nvPr/>
        </p:nvPicPr>
        <p:blipFill rotWithShape="1">
          <a:blip r:embed="rId5">
            <a:alphaModFix/>
          </a:blip>
          <a:srcRect/>
          <a:stretch/>
        </p:blipFill>
        <p:spPr>
          <a:xfrm>
            <a:off x="311700" y="4218717"/>
            <a:ext cx="838227" cy="636605"/>
          </a:xfrm>
          <a:prstGeom prst="rect">
            <a:avLst/>
          </a:prstGeom>
          <a:noFill/>
          <a:ln>
            <a:noFill/>
          </a:ln>
        </p:spPr>
      </p:pic>
      <p:sp>
        <p:nvSpPr>
          <p:cNvPr id="427" name="Google Shape;427;p30"/>
          <p:cNvSpPr txBox="1"/>
          <p:nvPr/>
        </p:nvSpPr>
        <p:spPr>
          <a:xfrm>
            <a:off x="2911750" y="2580975"/>
            <a:ext cx="5854500" cy="615523"/>
          </a:xfrm>
          <a:prstGeom prst="rect">
            <a:avLst/>
          </a:prstGeom>
          <a:noFill/>
          <a:ln w="9525" cap="flat" cmpd="sng">
            <a:solidFill>
              <a:srgbClr val="F2F2F2"/>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sz="1400" b="0" i="0" u="none" strike="noStrike" cap="none">
                <a:solidFill>
                  <a:srgbClr val="F2F2F2"/>
                </a:solidFill>
                <a:latin typeface="Calibri"/>
                <a:ea typeface="Calibri"/>
                <a:cs typeface="Calibri"/>
                <a:sym typeface="Calibri"/>
              </a:rPr>
              <a:t>The system provides lag free video, data and command transmission for monitoring and controlling of the rover in real time. </a:t>
            </a:r>
            <a:endParaRPr sz="1400" b="0" i="0" u="none" strike="noStrike" cap="none">
              <a:solidFill>
                <a:srgbClr val="F2F2F2"/>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0"/>
        <p:cNvGrpSpPr/>
        <p:nvPr/>
      </p:nvGrpSpPr>
      <p:grpSpPr>
        <a:xfrm>
          <a:off x="0" y="0"/>
          <a:ext cx="0" cy="0"/>
          <a:chOff x="0" y="0"/>
          <a:chExt cx="0" cy="0"/>
        </a:xfrm>
      </p:grpSpPr>
      <p:sp>
        <p:nvSpPr>
          <p:cNvPr id="91" name="Google Shape;91;p43"/>
          <p:cNvSpPr txBox="1"/>
          <p:nvPr/>
        </p:nvSpPr>
        <p:spPr>
          <a:xfrm>
            <a:off x="456750" y="907600"/>
            <a:ext cx="30384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History of the Team:</a:t>
            </a:r>
            <a:endParaRPr sz="2400" b="1" i="0" u="none" strike="noStrike" cap="none">
              <a:solidFill>
                <a:srgbClr val="F2F2F2"/>
              </a:solidFill>
              <a:latin typeface="Calibri"/>
              <a:ea typeface="Calibri"/>
              <a:cs typeface="Calibri"/>
              <a:sym typeface="Calibri"/>
            </a:endParaRPr>
          </a:p>
        </p:txBody>
      </p:sp>
      <p:sp>
        <p:nvSpPr>
          <p:cNvPr id="92" name="Google Shape;92;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4</a:t>
            </a:fld>
            <a:endParaRPr/>
          </a:p>
        </p:txBody>
      </p:sp>
      <p:pic>
        <p:nvPicPr>
          <p:cNvPr id="93" name="Google Shape;93;p43"/>
          <p:cNvPicPr preferRelativeResize="0"/>
          <p:nvPr/>
        </p:nvPicPr>
        <p:blipFill rotWithShape="1">
          <a:blip r:embed="rId4">
            <a:alphaModFix/>
          </a:blip>
          <a:srcRect/>
          <a:stretch/>
        </p:blipFill>
        <p:spPr>
          <a:xfrm>
            <a:off x="7550025" y="445025"/>
            <a:ext cx="1196783" cy="342161"/>
          </a:xfrm>
          <a:prstGeom prst="rect">
            <a:avLst/>
          </a:prstGeom>
          <a:noFill/>
          <a:ln>
            <a:noFill/>
          </a:ln>
        </p:spPr>
      </p:pic>
      <p:sp>
        <p:nvSpPr>
          <p:cNvPr id="94" name="Google Shape;94;p43"/>
          <p:cNvSpPr txBox="1"/>
          <p:nvPr/>
        </p:nvSpPr>
        <p:spPr>
          <a:xfrm>
            <a:off x="311700" y="445025"/>
            <a:ext cx="8520600" cy="572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56B5BF"/>
                </a:solidFill>
                <a:latin typeface="Calibri"/>
                <a:ea typeface="Calibri"/>
                <a:cs typeface="Calibri"/>
                <a:sym typeface="Calibri"/>
              </a:rPr>
              <a:t>TEAM INFO</a:t>
            </a:r>
            <a:endParaRPr sz="3600" b="1" i="0" u="none" strike="noStrike" cap="none">
              <a:solidFill>
                <a:srgbClr val="56B5BF"/>
              </a:solidFill>
              <a:latin typeface="Calibri"/>
              <a:ea typeface="Calibri"/>
              <a:cs typeface="Calibri"/>
              <a:sym typeface="Calibri"/>
            </a:endParaRPr>
          </a:p>
        </p:txBody>
      </p:sp>
      <p:pic>
        <p:nvPicPr>
          <p:cNvPr id="95" name="Google Shape;95;p43"/>
          <p:cNvPicPr preferRelativeResize="0"/>
          <p:nvPr/>
        </p:nvPicPr>
        <p:blipFill rotWithShape="1">
          <a:blip r:embed="rId5">
            <a:alphaModFix/>
          </a:blip>
          <a:srcRect/>
          <a:stretch/>
        </p:blipFill>
        <p:spPr>
          <a:xfrm>
            <a:off x="311700" y="4218717"/>
            <a:ext cx="838227" cy="636605"/>
          </a:xfrm>
          <a:prstGeom prst="rect">
            <a:avLst/>
          </a:prstGeom>
          <a:noFill/>
          <a:ln>
            <a:noFill/>
          </a:ln>
        </p:spPr>
      </p:pic>
      <p:pic>
        <p:nvPicPr>
          <p:cNvPr id="96" name="Google Shape;96;p43"/>
          <p:cNvPicPr preferRelativeResize="0"/>
          <p:nvPr/>
        </p:nvPicPr>
        <p:blipFill>
          <a:blip r:embed="rId6">
            <a:alphaModFix/>
          </a:blip>
          <a:stretch>
            <a:fillRect/>
          </a:stretch>
        </p:blipFill>
        <p:spPr>
          <a:xfrm>
            <a:off x="237463" y="1143700"/>
            <a:ext cx="8906527" cy="3774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0"/>
        <p:cNvGrpSpPr/>
        <p:nvPr/>
      </p:nvGrpSpPr>
      <p:grpSpPr>
        <a:xfrm>
          <a:off x="0" y="0"/>
          <a:ext cx="0" cy="0"/>
          <a:chOff x="0" y="0"/>
          <a:chExt cx="0" cy="0"/>
        </a:xfrm>
      </p:grpSpPr>
      <p:sp>
        <p:nvSpPr>
          <p:cNvPr id="101" name="Google Shape;101;p44"/>
          <p:cNvSpPr txBox="1"/>
          <p:nvPr/>
        </p:nvSpPr>
        <p:spPr>
          <a:xfrm>
            <a:off x="532402" y="1253332"/>
            <a:ext cx="20088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Active</a:t>
            </a:r>
            <a:endParaRPr sz="2400" b="1"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Members List:</a:t>
            </a:r>
            <a:endParaRPr sz="2400" b="1" i="0" u="none" strike="noStrike" cap="none">
              <a:solidFill>
                <a:srgbClr val="F2F2F2"/>
              </a:solidFill>
              <a:latin typeface="Calibri"/>
              <a:ea typeface="Calibri"/>
              <a:cs typeface="Calibri"/>
              <a:sym typeface="Calibri"/>
            </a:endParaRPr>
          </a:p>
        </p:txBody>
      </p:sp>
      <p:sp>
        <p:nvSpPr>
          <p:cNvPr id="102" name="Google Shape;102;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5</a:t>
            </a:fld>
            <a:endParaRPr/>
          </a:p>
        </p:txBody>
      </p:sp>
      <p:pic>
        <p:nvPicPr>
          <p:cNvPr id="103" name="Google Shape;103;p44"/>
          <p:cNvPicPr preferRelativeResize="0"/>
          <p:nvPr/>
        </p:nvPicPr>
        <p:blipFill rotWithShape="1">
          <a:blip r:embed="rId4">
            <a:alphaModFix/>
          </a:blip>
          <a:srcRect/>
          <a:stretch/>
        </p:blipFill>
        <p:spPr>
          <a:xfrm>
            <a:off x="7550025" y="193969"/>
            <a:ext cx="1196783" cy="342161"/>
          </a:xfrm>
          <a:prstGeom prst="rect">
            <a:avLst/>
          </a:prstGeom>
          <a:noFill/>
          <a:ln>
            <a:noFill/>
          </a:ln>
        </p:spPr>
      </p:pic>
      <p:sp>
        <p:nvSpPr>
          <p:cNvPr id="104" name="Google Shape;104;p44"/>
          <p:cNvSpPr txBox="1"/>
          <p:nvPr/>
        </p:nvSpPr>
        <p:spPr>
          <a:xfrm>
            <a:off x="226208" y="78700"/>
            <a:ext cx="8520600" cy="572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56B5BF"/>
                </a:solidFill>
                <a:latin typeface="Calibri"/>
                <a:ea typeface="Calibri"/>
                <a:cs typeface="Calibri"/>
                <a:sym typeface="Calibri"/>
              </a:rPr>
              <a:t>TEAM INFO</a:t>
            </a:r>
            <a:endParaRPr sz="3600" b="1" i="0" u="none" strike="noStrike" cap="none">
              <a:solidFill>
                <a:srgbClr val="56B5BF"/>
              </a:solidFill>
              <a:latin typeface="Calibri"/>
              <a:ea typeface="Calibri"/>
              <a:cs typeface="Calibri"/>
              <a:sym typeface="Calibri"/>
            </a:endParaRPr>
          </a:p>
        </p:txBody>
      </p:sp>
      <p:pic>
        <p:nvPicPr>
          <p:cNvPr id="105" name="Google Shape;105;p44"/>
          <p:cNvPicPr preferRelativeResize="0"/>
          <p:nvPr/>
        </p:nvPicPr>
        <p:blipFill rotWithShape="1">
          <a:blip r:embed="rId5">
            <a:alphaModFix/>
          </a:blip>
          <a:srcRect/>
          <a:stretch/>
        </p:blipFill>
        <p:spPr>
          <a:xfrm>
            <a:off x="311700" y="4218717"/>
            <a:ext cx="838227" cy="636605"/>
          </a:xfrm>
          <a:prstGeom prst="rect">
            <a:avLst/>
          </a:prstGeom>
          <a:noFill/>
          <a:ln>
            <a:noFill/>
          </a:ln>
        </p:spPr>
      </p:pic>
      <p:graphicFrame>
        <p:nvGraphicFramePr>
          <p:cNvPr id="106" name="Google Shape;106;p44"/>
          <p:cNvGraphicFramePr/>
          <p:nvPr>
            <p:extLst>
              <p:ext uri="{D42A27DB-BD31-4B8C-83A1-F6EECF244321}">
                <p14:modId xmlns:p14="http://schemas.microsoft.com/office/powerpoint/2010/main" val="2521648182"/>
              </p:ext>
            </p:extLst>
          </p:nvPr>
        </p:nvGraphicFramePr>
        <p:xfrm>
          <a:off x="2990883" y="699487"/>
          <a:ext cx="5755925" cy="4282950"/>
        </p:xfrm>
        <a:graphic>
          <a:graphicData uri="http://schemas.openxmlformats.org/drawingml/2006/table">
            <a:tbl>
              <a:tblPr>
                <a:noFill/>
                <a:tableStyleId>{04965E3B-B24F-4B23-BC63-F7E26BD7DCED}</a:tableStyleId>
              </a:tblPr>
              <a:tblGrid>
                <a:gridCol w="2604225">
                  <a:extLst>
                    <a:ext uri="{9D8B030D-6E8A-4147-A177-3AD203B41FA5}">
                      <a16:colId xmlns:a16="http://schemas.microsoft.com/office/drawing/2014/main" val="20000"/>
                    </a:ext>
                  </a:extLst>
                </a:gridCol>
                <a:gridCol w="1233075">
                  <a:extLst>
                    <a:ext uri="{9D8B030D-6E8A-4147-A177-3AD203B41FA5}">
                      <a16:colId xmlns:a16="http://schemas.microsoft.com/office/drawing/2014/main" val="20001"/>
                    </a:ext>
                  </a:extLst>
                </a:gridCol>
                <a:gridCol w="1918625">
                  <a:extLst>
                    <a:ext uri="{9D8B030D-6E8A-4147-A177-3AD203B41FA5}">
                      <a16:colId xmlns:a16="http://schemas.microsoft.com/office/drawing/2014/main" val="20002"/>
                    </a:ext>
                  </a:extLst>
                </a:gridCol>
              </a:tblGrid>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b="1" i="0" u="none" strike="noStrike" cap="none">
                          <a:solidFill>
                            <a:schemeClr val="lt1"/>
                          </a:solidFill>
                          <a:latin typeface="Arial"/>
                          <a:ea typeface="Arial"/>
                          <a:cs typeface="Arial"/>
                          <a:sym typeface="Arial"/>
                        </a:rPr>
                        <a:t>Name</a:t>
                      </a:r>
                      <a:endParaRPr sz="1200" b="1"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1" i="0" u="none" strike="noStrike" cap="none">
                          <a:solidFill>
                            <a:schemeClr val="lt1"/>
                          </a:solidFill>
                          <a:latin typeface="Arial"/>
                          <a:ea typeface="Arial"/>
                          <a:cs typeface="Arial"/>
                          <a:sym typeface="Arial"/>
                        </a:rPr>
                        <a:t>University </a:t>
                      </a:r>
                      <a:r>
                        <a:rPr lang="tr-TR" sz="1000" b="1">
                          <a:solidFill>
                            <a:schemeClr val="lt1"/>
                          </a:solidFill>
                        </a:rPr>
                        <a:t>M</a:t>
                      </a:r>
                      <a:r>
                        <a:rPr lang="tr-TR" sz="1000" b="1" i="0" u="none" strike="noStrike" cap="none">
                          <a:solidFill>
                            <a:schemeClr val="lt1"/>
                          </a:solidFill>
                          <a:latin typeface="Arial"/>
                          <a:ea typeface="Arial"/>
                          <a:cs typeface="Arial"/>
                          <a:sym typeface="Arial"/>
                        </a:rPr>
                        <a:t>ajor</a:t>
                      </a:r>
                      <a:endParaRPr sz="1200" b="1"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1" i="0" u="none" strike="noStrike" cap="none">
                          <a:solidFill>
                            <a:schemeClr val="lt1"/>
                          </a:solidFill>
                          <a:latin typeface="Arial"/>
                          <a:ea typeface="Arial"/>
                          <a:cs typeface="Arial"/>
                          <a:sym typeface="Arial"/>
                        </a:rPr>
                        <a:t>Role</a:t>
                      </a:r>
                      <a:endParaRPr sz="1200" b="1"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Md Rashid Ul Islam</a:t>
                      </a:r>
                      <a:endParaRPr sz="10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Team Lead</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Ridwanul Islam Antu</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Team Co-lead</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Md Jawadur Rahman</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Electrical Lead</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Mansib Hasan Rohan</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a:solidFill>
                            <a:schemeClr val="lt1"/>
                          </a:solidFill>
                        </a:rPr>
                        <a:t>EEC</a:t>
                      </a:r>
                      <a:r>
                        <a:rPr lang="tr-TR" sz="1000" b="0" i="0" u="none" strike="noStrike" cap="none">
                          <a:solidFill>
                            <a:schemeClr val="lt1"/>
                          </a:solidFill>
                          <a:latin typeface="Arial"/>
                          <a:ea typeface="Arial"/>
                          <a:cs typeface="Arial"/>
                          <a:sym typeface="Arial"/>
                        </a:rPr>
                        <a:t>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Electrical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Sheikh Easin Arafat</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Communication</a:t>
                      </a:r>
                      <a:r>
                        <a:rPr lang="tr-TR" sz="1000">
                          <a:solidFill>
                            <a:schemeClr val="lt1"/>
                          </a:solidFill>
                        </a:rPr>
                        <a:t> </a:t>
                      </a:r>
                      <a:r>
                        <a:rPr lang="tr-TR" sz="1000" b="0" i="0" u="none" strike="noStrike" cap="none">
                          <a:solidFill>
                            <a:schemeClr val="lt1"/>
                          </a:solidFill>
                          <a:latin typeface="Arial"/>
                          <a:ea typeface="Arial"/>
                          <a:cs typeface="Arial"/>
                          <a:sym typeface="Arial"/>
                        </a:rPr>
                        <a:t>Lead</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Nahidur Zaman Tushar</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Electrical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Md Rifat Islam</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Electrical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Arr Rafi</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Electrical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Shoyeb</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dirty="0">
                          <a:solidFill>
                            <a:schemeClr val="lt1"/>
                          </a:solidFill>
                          <a:latin typeface="Arial"/>
                          <a:ea typeface="Arial"/>
                          <a:cs typeface="Arial"/>
                          <a:sym typeface="Arial"/>
                        </a:rPr>
                        <a:t>Electrical </a:t>
                      </a:r>
                      <a:endParaRPr sz="1200" u="none" strike="noStrike" cap="none" dirty="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dirty="0">
                          <a:solidFill>
                            <a:schemeClr val="lt1"/>
                          </a:solidFill>
                          <a:latin typeface="Arial"/>
                          <a:ea typeface="Arial"/>
                          <a:cs typeface="Arial"/>
                          <a:sym typeface="Arial"/>
                        </a:rPr>
                        <a:t>Shakil Mosharraf</a:t>
                      </a:r>
                      <a:endParaRPr sz="1200" u="none" strike="noStrike" cap="none" dirty="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Software Lead</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Raisul Islam Ruhad</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Communication &amp; Software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Shekh Md Saifur Rahman</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Communication &amp; Software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Yusuf Reza Hasnat</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Communication &amp; Software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3"/>
                  </a:ext>
                </a:extLst>
              </a:tr>
              <a:tr h="182275">
                <a:tc>
                  <a:txBody>
                    <a:bodyPr/>
                    <a:lstStyle/>
                    <a:p>
                      <a:pPr marL="0" marR="0" lvl="0" indent="0" algn="l" rtl="0">
                        <a:lnSpc>
                          <a:spcPct val="100000"/>
                        </a:lnSpc>
                        <a:spcBef>
                          <a:spcPts val="0"/>
                        </a:spcBef>
                        <a:spcAft>
                          <a:spcPts val="0"/>
                        </a:spcAft>
                        <a:buNone/>
                      </a:pPr>
                      <a:r>
                        <a:rPr lang="tr-TR" sz="1000">
                          <a:solidFill>
                            <a:schemeClr val="lt1"/>
                          </a:solidFill>
                        </a:rPr>
                        <a:t>Nabiha Parvez</a:t>
                      </a:r>
                      <a:endParaRPr sz="100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Communication &amp; Software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4"/>
                  </a:ext>
                </a:extLst>
              </a:tr>
              <a:tr h="182275">
                <a:tc>
                  <a:txBody>
                    <a:bodyPr/>
                    <a:lstStyle/>
                    <a:p>
                      <a:pPr marL="0" marR="0" lvl="0" indent="0" algn="l" rtl="0">
                        <a:lnSpc>
                          <a:spcPct val="100000"/>
                        </a:lnSpc>
                        <a:spcBef>
                          <a:spcPts val="0"/>
                        </a:spcBef>
                        <a:spcAft>
                          <a:spcPts val="0"/>
                        </a:spcAft>
                        <a:buNone/>
                      </a:pPr>
                      <a:r>
                        <a:rPr lang="tr-TR" sz="1000">
                          <a:solidFill>
                            <a:schemeClr val="lt1"/>
                          </a:solidFill>
                        </a:rPr>
                        <a:t>Mehnaj Hridi </a:t>
                      </a:r>
                      <a:endParaRPr sz="100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tr-TR" sz="1000">
                          <a:solidFill>
                            <a:schemeClr val="lt1"/>
                          </a:solidFill>
                        </a:rPr>
                        <a:t>CSE</a:t>
                      </a:r>
                      <a:endParaRPr sz="1000" b="0" i="0" u="none" strike="noStrike" cap="none">
                        <a:solidFill>
                          <a:schemeClr val="lt1"/>
                        </a:solidFill>
                        <a:latin typeface="Arial"/>
                        <a:ea typeface="Arial"/>
                        <a:cs typeface="Arial"/>
                        <a:sym typeface="Aria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000"/>
                        <a:buFont typeface="Arial"/>
                        <a:buNone/>
                      </a:pPr>
                      <a:r>
                        <a:rPr lang="tr-TR" sz="1000">
                          <a:solidFill>
                            <a:schemeClr val="lt1"/>
                          </a:solidFill>
                        </a:rPr>
                        <a:t>Communication &amp; Software </a:t>
                      </a:r>
                      <a:endParaRPr sz="1000" b="0" i="0" u="none" strike="noStrike" cap="none">
                        <a:solidFill>
                          <a:schemeClr val="lt1"/>
                        </a:solidFill>
                        <a:latin typeface="Arial"/>
                        <a:ea typeface="Arial"/>
                        <a:cs typeface="Arial"/>
                        <a:sym typeface="Aria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5"/>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Tanvir Sarkar pallab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Communication &amp; Software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6"/>
                  </a:ext>
                </a:extLst>
              </a:tr>
              <a:tr h="182275">
                <a:tc>
                  <a:txBody>
                    <a:bodyPr/>
                    <a:lstStyle/>
                    <a:p>
                      <a:pPr marL="0" marR="0" lvl="0" indent="0" algn="l" rtl="0">
                        <a:lnSpc>
                          <a:spcPct val="100000"/>
                        </a:lnSpc>
                        <a:spcBef>
                          <a:spcPts val="0"/>
                        </a:spcBef>
                        <a:spcAft>
                          <a:spcPts val="0"/>
                        </a:spcAft>
                        <a:buNone/>
                      </a:pPr>
                      <a:r>
                        <a:rPr lang="tr-TR" sz="1000">
                          <a:solidFill>
                            <a:schemeClr val="lt1"/>
                          </a:solidFill>
                        </a:rPr>
                        <a:t>Farhan Nasif Nizami</a:t>
                      </a:r>
                      <a:endParaRPr sz="100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tr-TR" sz="1000">
                          <a:solidFill>
                            <a:schemeClr val="lt1"/>
                          </a:solidFill>
                        </a:rPr>
                        <a:t>CSE</a:t>
                      </a:r>
                      <a:endParaRPr sz="1000" b="0" i="0" u="none" strike="noStrike" cap="none">
                        <a:solidFill>
                          <a:schemeClr val="lt1"/>
                        </a:solidFill>
                        <a:latin typeface="Arial"/>
                        <a:ea typeface="Arial"/>
                        <a:cs typeface="Arial"/>
                        <a:sym typeface="Aria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tr-TR" sz="1000">
                          <a:solidFill>
                            <a:schemeClr val="lt1"/>
                          </a:solidFill>
                        </a:rPr>
                        <a:t>Communication &amp; Software </a:t>
                      </a:r>
                      <a:endParaRPr sz="100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7"/>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Hafsah Mahzabin Chowdhury</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Science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8"/>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tr-TR" sz="1000" dirty="0">
                          <a:solidFill>
                            <a:schemeClr val="lt1"/>
                          </a:solidFill>
                        </a:rPr>
                        <a:t>Sadia Nur Nazifa</a:t>
                      </a:r>
                      <a:endParaRPr sz="1200" u="none" strike="noStrike" cap="none" dirty="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dirty="0">
                          <a:solidFill>
                            <a:schemeClr val="lt1"/>
                          </a:solidFill>
                          <a:latin typeface="Arial"/>
                          <a:ea typeface="Arial"/>
                          <a:cs typeface="Arial"/>
                          <a:sym typeface="Arial"/>
                        </a:rPr>
                        <a:t>CSE</a:t>
                      </a:r>
                      <a:endParaRPr sz="1200" u="none" strike="noStrike" cap="none" dirty="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dirty="0">
                          <a:solidFill>
                            <a:schemeClr val="lt1"/>
                          </a:solidFill>
                          <a:latin typeface="Arial"/>
                          <a:ea typeface="Arial"/>
                          <a:cs typeface="Arial"/>
                          <a:sym typeface="Arial"/>
                        </a:rPr>
                        <a:t>Science Lead</a:t>
                      </a:r>
                      <a:endParaRPr sz="1200" u="none" strike="noStrike" cap="none" dirty="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extLst>
                  <a:ext uri="{0D108BD9-81ED-4DB2-BD59-A6C34878D82A}">
                    <a16:rowId xmlns:a16="http://schemas.microsoft.com/office/drawing/2014/main" val="10019"/>
                  </a:ext>
                </a:extLst>
              </a:tr>
              <a:tr h="182275">
                <a:tc>
                  <a:txBody>
                    <a:bodyPr/>
                    <a:lstStyle/>
                    <a:p>
                      <a:pPr marL="0" marR="0" lvl="0" indent="0" algn="l" rtl="0">
                        <a:lnSpc>
                          <a:spcPct val="100000"/>
                        </a:lnSpc>
                        <a:spcBef>
                          <a:spcPts val="0"/>
                        </a:spcBef>
                        <a:spcAft>
                          <a:spcPts val="0"/>
                        </a:spcAft>
                        <a:buClr>
                          <a:srgbClr val="000000"/>
                        </a:buClr>
                        <a:buSzPts val="1000"/>
                        <a:buFont typeface="Arial"/>
                        <a:buNone/>
                      </a:pPr>
                      <a:r>
                        <a:rPr lang="en-US" sz="1000" u="none" strike="noStrike" cap="none" dirty="0" err="1">
                          <a:solidFill>
                            <a:schemeClr val="lt1"/>
                          </a:solidFill>
                        </a:rPr>
                        <a:t>Reefa</a:t>
                      </a:r>
                      <a:r>
                        <a:rPr lang="en-US" sz="1000" u="none" strike="noStrike" cap="none" dirty="0">
                          <a:solidFill>
                            <a:schemeClr val="lt1"/>
                          </a:solidFill>
                        </a:rPr>
                        <a:t> </a:t>
                      </a:r>
                      <a:r>
                        <a:rPr lang="en-US" sz="1000" u="none" strike="noStrike" cap="none" dirty="0" err="1">
                          <a:solidFill>
                            <a:schemeClr val="lt1"/>
                          </a:solidFill>
                        </a:rPr>
                        <a:t>Tasnia</a:t>
                      </a:r>
                      <a:endParaRPr sz="1000" u="none" strike="noStrike" cap="none" dirty="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solidFill>
                            <a:schemeClr val="lt1"/>
                          </a:solidFill>
                        </a:rPr>
                        <a:t>CSE</a:t>
                      </a:r>
                      <a:endParaRPr sz="1000" u="none" strike="noStrike" cap="none" dirty="0">
                        <a:solidFill>
                          <a:schemeClr val="lt1"/>
                        </a:solidFill>
                      </a:endParaRPr>
                    </a:p>
                  </a:txBody>
                  <a:tcPr marL="25775" marR="25775" marT="25775" marB="25775">
                    <a:lnL w="12700" cap="flat" cmpd="sng" algn="ctr">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u="none" strike="noStrike" cap="none" dirty="0">
                          <a:solidFill>
                            <a:schemeClr val="lt1"/>
                          </a:solidFill>
                        </a:rPr>
                        <a:t>Management</a:t>
                      </a:r>
                      <a:endParaRPr sz="1000" u="none" strike="noStrike" cap="none" dirty="0">
                        <a:solidFill>
                          <a:schemeClr val="lt1"/>
                        </a:solidFill>
                      </a:endParaRPr>
                    </a:p>
                  </a:txBody>
                  <a:tcPr marL="25775" marR="25775" marT="25775" marB="25775">
                    <a:lnL w="12700" cap="flat" cmpd="sng" algn="ctr">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400456771"/>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1" name="Google Shape;111;p45"/>
          <p:cNvSpPr txBox="1"/>
          <p:nvPr/>
        </p:nvSpPr>
        <p:spPr>
          <a:xfrm>
            <a:off x="532402" y="1253332"/>
            <a:ext cx="20088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Active</a:t>
            </a:r>
            <a:endParaRPr sz="2400" b="1" i="0" u="none" strike="noStrike" cap="none">
              <a:solidFill>
                <a:srgbClr val="F2F2F2"/>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Members List:</a:t>
            </a:r>
            <a:endParaRPr sz="2400" b="1" i="0" u="none" strike="noStrike" cap="none">
              <a:solidFill>
                <a:srgbClr val="F2F2F2"/>
              </a:solidFill>
              <a:latin typeface="Calibri"/>
              <a:ea typeface="Calibri"/>
              <a:cs typeface="Calibri"/>
              <a:sym typeface="Calibri"/>
            </a:endParaRPr>
          </a:p>
        </p:txBody>
      </p:sp>
      <p:sp>
        <p:nvSpPr>
          <p:cNvPr id="112" name="Google Shape;112;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6</a:t>
            </a:fld>
            <a:endParaRPr/>
          </a:p>
        </p:txBody>
      </p:sp>
      <p:pic>
        <p:nvPicPr>
          <p:cNvPr id="113" name="Google Shape;113;p45"/>
          <p:cNvPicPr preferRelativeResize="0"/>
          <p:nvPr/>
        </p:nvPicPr>
        <p:blipFill rotWithShape="1">
          <a:blip r:embed="rId4">
            <a:alphaModFix/>
          </a:blip>
          <a:srcRect/>
          <a:stretch/>
        </p:blipFill>
        <p:spPr>
          <a:xfrm>
            <a:off x="7550025" y="222933"/>
            <a:ext cx="1196783" cy="342161"/>
          </a:xfrm>
          <a:prstGeom prst="rect">
            <a:avLst/>
          </a:prstGeom>
          <a:noFill/>
          <a:ln>
            <a:noFill/>
          </a:ln>
        </p:spPr>
      </p:pic>
      <p:sp>
        <p:nvSpPr>
          <p:cNvPr id="114" name="Google Shape;114;p45"/>
          <p:cNvSpPr txBox="1"/>
          <p:nvPr/>
        </p:nvSpPr>
        <p:spPr>
          <a:xfrm>
            <a:off x="311700" y="158675"/>
            <a:ext cx="8520600" cy="572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dirty="0">
                <a:solidFill>
                  <a:srgbClr val="56B5BF"/>
                </a:solidFill>
                <a:latin typeface="Calibri"/>
                <a:ea typeface="Calibri"/>
                <a:cs typeface="Calibri"/>
                <a:sym typeface="Calibri"/>
              </a:rPr>
              <a:t>TEAM INFO</a:t>
            </a:r>
            <a:endParaRPr sz="3600" b="1" i="0" u="none" strike="noStrike" cap="none" dirty="0">
              <a:solidFill>
                <a:srgbClr val="56B5BF"/>
              </a:solidFill>
              <a:latin typeface="Calibri"/>
              <a:ea typeface="Calibri"/>
              <a:cs typeface="Calibri"/>
              <a:sym typeface="Calibri"/>
            </a:endParaRPr>
          </a:p>
        </p:txBody>
      </p:sp>
      <p:pic>
        <p:nvPicPr>
          <p:cNvPr id="115" name="Google Shape;115;p45"/>
          <p:cNvPicPr preferRelativeResize="0"/>
          <p:nvPr/>
        </p:nvPicPr>
        <p:blipFill rotWithShape="1">
          <a:blip r:embed="rId5">
            <a:alphaModFix/>
          </a:blip>
          <a:srcRect/>
          <a:stretch/>
        </p:blipFill>
        <p:spPr>
          <a:xfrm>
            <a:off x="311700" y="4218717"/>
            <a:ext cx="838227" cy="636605"/>
          </a:xfrm>
          <a:prstGeom prst="rect">
            <a:avLst/>
          </a:prstGeom>
          <a:noFill/>
          <a:ln>
            <a:noFill/>
          </a:ln>
        </p:spPr>
      </p:pic>
      <p:graphicFrame>
        <p:nvGraphicFramePr>
          <p:cNvPr id="116" name="Google Shape;116;p45"/>
          <p:cNvGraphicFramePr/>
          <p:nvPr>
            <p:extLst>
              <p:ext uri="{D42A27DB-BD31-4B8C-83A1-F6EECF244321}">
                <p14:modId xmlns:p14="http://schemas.microsoft.com/office/powerpoint/2010/main" val="1367705545"/>
              </p:ext>
            </p:extLst>
          </p:nvPr>
        </p:nvGraphicFramePr>
        <p:xfrm>
          <a:off x="3032633" y="647358"/>
          <a:ext cx="5714175" cy="4303827"/>
        </p:xfrm>
        <a:graphic>
          <a:graphicData uri="http://schemas.openxmlformats.org/drawingml/2006/table">
            <a:tbl>
              <a:tblPr>
                <a:noFill/>
                <a:tableStyleId>{04965E3B-B24F-4B23-BC63-F7E26BD7DCED}</a:tableStyleId>
              </a:tblPr>
              <a:tblGrid>
                <a:gridCol w="2585325">
                  <a:extLst>
                    <a:ext uri="{9D8B030D-6E8A-4147-A177-3AD203B41FA5}">
                      <a16:colId xmlns:a16="http://schemas.microsoft.com/office/drawing/2014/main" val="20000"/>
                    </a:ext>
                  </a:extLst>
                </a:gridCol>
                <a:gridCol w="1224125">
                  <a:extLst>
                    <a:ext uri="{9D8B030D-6E8A-4147-A177-3AD203B41FA5}">
                      <a16:colId xmlns:a16="http://schemas.microsoft.com/office/drawing/2014/main" val="20001"/>
                    </a:ext>
                  </a:extLst>
                </a:gridCol>
                <a:gridCol w="1904725">
                  <a:extLst>
                    <a:ext uri="{9D8B030D-6E8A-4147-A177-3AD203B41FA5}">
                      <a16:colId xmlns:a16="http://schemas.microsoft.com/office/drawing/2014/main" val="20002"/>
                    </a:ext>
                  </a:extLst>
                </a:gridCol>
              </a:tblGrid>
              <a:tr h="224827">
                <a:tc>
                  <a:txBody>
                    <a:bodyPr/>
                    <a:lstStyle/>
                    <a:p>
                      <a:pPr marL="0" marR="0" lvl="0" indent="0" algn="l" rtl="0">
                        <a:lnSpc>
                          <a:spcPct val="100000"/>
                        </a:lnSpc>
                        <a:spcBef>
                          <a:spcPts val="0"/>
                        </a:spcBef>
                        <a:spcAft>
                          <a:spcPts val="0"/>
                        </a:spcAft>
                        <a:buClr>
                          <a:srgbClr val="000000"/>
                        </a:buClr>
                        <a:buSzPts val="1000"/>
                        <a:buFont typeface="Arial"/>
                        <a:buNone/>
                      </a:pPr>
                      <a:r>
                        <a:rPr lang="tr-TR" sz="1000" b="1" i="0" u="none" strike="noStrike" cap="none">
                          <a:solidFill>
                            <a:schemeClr val="lt1"/>
                          </a:solidFill>
                          <a:latin typeface="Arial"/>
                          <a:ea typeface="Arial"/>
                          <a:cs typeface="Arial"/>
                          <a:sym typeface="Arial"/>
                        </a:rPr>
                        <a:t>Name</a:t>
                      </a:r>
                      <a:endParaRPr sz="1200" b="1"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1" i="0" u="none" strike="noStrike" cap="none">
                          <a:solidFill>
                            <a:schemeClr val="lt1"/>
                          </a:solidFill>
                          <a:latin typeface="Arial"/>
                          <a:ea typeface="Arial"/>
                          <a:cs typeface="Arial"/>
                          <a:sym typeface="Arial"/>
                        </a:rPr>
                        <a:t>University major</a:t>
                      </a:r>
                      <a:endParaRPr sz="1200" b="1"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1" i="0" u="none" strike="noStrike" cap="none">
                          <a:solidFill>
                            <a:schemeClr val="lt1"/>
                          </a:solidFill>
                          <a:latin typeface="Arial"/>
                          <a:ea typeface="Arial"/>
                          <a:cs typeface="Arial"/>
                          <a:sym typeface="Arial"/>
                        </a:rPr>
                        <a:t>Role</a:t>
                      </a:r>
                      <a:endParaRPr sz="1200" b="1"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Rakesh Majumder</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a:solidFill>
                            <a:schemeClr val="lt1"/>
                          </a:solidFill>
                        </a:rPr>
                        <a:t>EWC</a:t>
                      </a:r>
                      <a:r>
                        <a:rPr lang="tr-TR" sz="1000" b="0" i="0" u="none" strike="noStrike" cap="none">
                          <a:solidFill>
                            <a:schemeClr val="lt1"/>
                          </a:solidFill>
                          <a:latin typeface="Arial"/>
                          <a:ea typeface="Arial"/>
                          <a:cs typeface="Arial"/>
                          <a:sym typeface="Arial"/>
                        </a:rPr>
                        <a:t>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Science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Anika Tahsin Raisa</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E</a:t>
                      </a:r>
                      <a:r>
                        <a:rPr lang="tr-TR" sz="1000">
                          <a:solidFill>
                            <a:schemeClr val="lt1"/>
                          </a:solidFill>
                        </a:rPr>
                        <a:t>WCE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Science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Sanzida Afrin Oishy </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a:solidFill>
                            <a:schemeClr val="lt1"/>
                          </a:solidFill>
                        </a:rPr>
                        <a:t>BM</a:t>
                      </a:r>
                      <a:r>
                        <a:rPr lang="tr-TR" sz="1000" b="0" i="0" u="none" strike="noStrike" cap="none">
                          <a:solidFill>
                            <a:schemeClr val="lt1"/>
                          </a:solidFill>
                          <a:latin typeface="Arial"/>
                          <a:ea typeface="Arial"/>
                          <a:cs typeface="Arial"/>
                          <a:sym typeface="Arial"/>
                        </a:rPr>
                        <a:t>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Science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Sahran Akif Nizami</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a:solidFill>
                            <a:schemeClr val="lt1"/>
                          </a:solidFill>
                        </a:rPr>
                        <a:t>BME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Science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M N Alam Siddiqui</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Management Lead</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Mayeesha Musarrat</a:t>
                      </a:r>
                      <a:endParaRPr sz="10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Management</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Maisha Tabassum</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CSE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Management</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Raiyan Ahmed</a:t>
                      </a:r>
                      <a:endParaRPr sz="10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a:solidFill>
                            <a:schemeClr val="lt1"/>
                          </a:solidFill>
                        </a:rPr>
                        <a:t>M</a:t>
                      </a:r>
                      <a:r>
                        <a:rPr lang="tr-TR" sz="1000" b="0" i="0" u="none" strike="noStrike" cap="none">
                          <a:solidFill>
                            <a:schemeClr val="lt1"/>
                          </a:solidFill>
                          <a:latin typeface="Arial"/>
                          <a:ea typeface="Arial"/>
                          <a:cs typeface="Arial"/>
                          <a:sym typeface="Arial"/>
                        </a:rPr>
                        <a:t>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Management</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Maliha Farhin Chhoa</a:t>
                      </a:r>
                      <a:endParaRPr sz="10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a:solidFill>
                            <a:schemeClr val="lt1"/>
                          </a:solidFill>
                        </a:rPr>
                        <a:t>M</a:t>
                      </a:r>
                      <a:r>
                        <a:rPr lang="tr-TR" sz="1000" b="0" i="0" u="none" strike="noStrike" cap="none">
                          <a:solidFill>
                            <a:schemeClr val="lt1"/>
                          </a:solidFill>
                          <a:latin typeface="Arial"/>
                          <a:ea typeface="Arial"/>
                          <a:cs typeface="Arial"/>
                          <a:sym typeface="Arial"/>
                        </a:rPr>
                        <a:t>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Management</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Nazmul Hasan Fahim</a:t>
                      </a:r>
                      <a:endParaRPr sz="10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dirty="0">
                          <a:solidFill>
                            <a:schemeClr val="lt1"/>
                          </a:solidFill>
                          <a:latin typeface="Arial"/>
                          <a:ea typeface="Arial"/>
                          <a:cs typeface="Arial"/>
                          <a:sym typeface="Arial"/>
                        </a:rPr>
                        <a:t>Mechanical Lead</a:t>
                      </a:r>
                      <a:endParaRPr sz="1200" u="none" strike="noStrike" cap="none" dirty="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Ahmed Ahnaf Saqafi</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Mechanical</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dirty="0">
                          <a:solidFill>
                            <a:schemeClr val="lt1"/>
                          </a:solidFill>
                        </a:rPr>
                        <a:t>Alamin Rashid Tarek</a:t>
                      </a:r>
                      <a:endParaRPr sz="1200" u="none" strike="noStrike" cap="none" dirty="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Mechanical</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MD Mehedi Hasan</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Mechanical</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3"/>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Saymoon Zaman Sayeem</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Mechanical</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4"/>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Aabritti Rafa</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Mechanical</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5"/>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Jinia Eva</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Mechanical</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6"/>
                  </a:ext>
                </a:extLst>
              </a:tr>
              <a:tr h="107325">
                <a:tc>
                  <a:txBody>
                    <a:bodyPr/>
                    <a:lstStyle/>
                    <a:p>
                      <a:pPr marL="0" marR="0" lvl="0" indent="0" algn="l" rtl="0">
                        <a:lnSpc>
                          <a:spcPct val="100000"/>
                        </a:lnSpc>
                        <a:spcBef>
                          <a:spcPts val="0"/>
                        </a:spcBef>
                        <a:spcAft>
                          <a:spcPts val="0"/>
                        </a:spcAft>
                        <a:buClr>
                          <a:srgbClr val="000000"/>
                        </a:buClr>
                        <a:buSzPts val="1000"/>
                        <a:buFont typeface="Arial"/>
                        <a:buNone/>
                      </a:pPr>
                      <a:r>
                        <a:rPr lang="tr-TR" sz="1000">
                          <a:solidFill>
                            <a:schemeClr val="lt1"/>
                          </a:solidFill>
                        </a:rPr>
                        <a:t>Md. Munam Shahriar Sabir</a:t>
                      </a:r>
                      <a:endParaRPr sz="1400" u="none" strike="noStrike" cap="none"/>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tr-TR" sz="1000" b="0" i="0" u="none" strike="noStrike" cap="none">
                          <a:solidFill>
                            <a:schemeClr val="lt1"/>
                          </a:solidFill>
                          <a:latin typeface="Arial"/>
                          <a:ea typeface="Arial"/>
                          <a:cs typeface="Arial"/>
                          <a:sym typeface="Arial"/>
                        </a:rPr>
                        <a:t>Mechanical</a:t>
                      </a:r>
                      <a:endParaRPr sz="1200" u="none" strike="noStrike" cap="none">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17"/>
                  </a:ext>
                </a:extLst>
              </a:tr>
              <a:tr h="107325">
                <a:tc>
                  <a:txBody>
                    <a:bodyPr/>
                    <a:lstStyle/>
                    <a:p>
                      <a:pPr marL="0" marR="0" lvl="0" indent="0" algn="l" rtl="0">
                        <a:lnSpc>
                          <a:spcPct val="100000"/>
                        </a:lnSpc>
                        <a:spcBef>
                          <a:spcPts val="0"/>
                        </a:spcBef>
                        <a:spcAft>
                          <a:spcPts val="0"/>
                        </a:spcAft>
                        <a:buNone/>
                      </a:pPr>
                      <a:r>
                        <a:rPr lang="tr-TR" sz="1000" dirty="0">
                          <a:solidFill>
                            <a:schemeClr val="lt1"/>
                          </a:solidFill>
                        </a:rPr>
                        <a:t>Abrar Faiyaz Khan</a:t>
                      </a:r>
                      <a:endParaRPr sz="1000" dirty="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tr-TR" sz="1000">
                          <a:solidFill>
                            <a:schemeClr val="lt1"/>
                          </a:solidFill>
                        </a:rPr>
                        <a:t>CSE</a:t>
                      </a:r>
                      <a:endParaRPr sz="1000" b="0" i="0" u="none" strike="noStrike" cap="none">
                        <a:solidFill>
                          <a:schemeClr val="lt1"/>
                        </a:solidFill>
                        <a:latin typeface="Arial"/>
                        <a:ea typeface="Arial"/>
                        <a:cs typeface="Arial"/>
                        <a:sym typeface="Aria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tr-TR" sz="1000" dirty="0">
                          <a:solidFill>
                            <a:schemeClr val="lt1"/>
                          </a:solidFill>
                        </a:rPr>
                        <a:t>Communication</a:t>
                      </a:r>
                      <a:endParaRPr sz="1000" b="0" i="0" u="none" strike="noStrike" cap="none" dirty="0">
                        <a:solidFill>
                          <a:schemeClr val="lt1"/>
                        </a:solidFill>
                        <a:latin typeface="Arial"/>
                        <a:ea typeface="Arial"/>
                        <a:cs typeface="Arial"/>
                        <a:sym typeface="Arial"/>
                      </a:endParaRPr>
                    </a:p>
                  </a:txBody>
                  <a:tcPr marL="25775" marR="25775" marT="25775" marB="2577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extLst>
                  <a:ext uri="{0D108BD9-81ED-4DB2-BD59-A6C34878D82A}">
                    <a16:rowId xmlns:a16="http://schemas.microsoft.com/office/drawing/2014/main" val="10018"/>
                  </a:ext>
                </a:extLst>
              </a:tr>
              <a:tr h="107325">
                <a:tc>
                  <a:txBody>
                    <a:bodyPr/>
                    <a:lstStyle/>
                    <a:p>
                      <a:pPr marL="0" marR="0" lvl="0" indent="0" algn="l" rtl="0">
                        <a:lnSpc>
                          <a:spcPct val="100000"/>
                        </a:lnSpc>
                        <a:spcBef>
                          <a:spcPts val="0"/>
                        </a:spcBef>
                        <a:spcAft>
                          <a:spcPts val="0"/>
                        </a:spcAft>
                        <a:buNone/>
                      </a:pPr>
                      <a:r>
                        <a:rPr lang="en-US" sz="1000" dirty="0" err="1">
                          <a:solidFill>
                            <a:schemeClr val="lt1"/>
                          </a:solidFill>
                        </a:rPr>
                        <a:t>Progga</a:t>
                      </a:r>
                      <a:r>
                        <a:rPr lang="en-US" sz="1000" dirty="0">
                          <a:solidFill>
                            <a:schemeClr val="lt1"/>
                          </a:solidFill>
                        </a:rPr>
                        <a:t> Roy</a:t>
                      </a:r>
                      <a:endParaRPr sz="1000" dirty="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000" b="0" i="0" u="none" strike="noStrike" cap="none" dirty="0">
                          <a:solidFill>
                            <a:schemeClr val="lt1"/>
                          </a:solidFill>
                          <a:latin typeface="Arial"/>
                          <a:ea typeface="Arial"/>
                          <a:cs typeface="Arial"/>
                          <a:sym typeface="Arial"/>
                        </a:rPr>
                        <a:t>CSE</a:t>
                      </a:r>
                      <a:endParaRPr sz="1000" b="0" i="0" u="none" strike="noStrike" cap="none" dirty="0">
                        <a:solidFill>
                          <a:schemeClr val="lt1"/>
                        </a:solidFill>
                        <a:latin typeface="Arial"/>
                        <a:ea typeface="Arial"/>
                        <a:cs typeface="Arial"/>
                        <a:sym typeface="Arial"/>
                      </a:endParaRPr>
                    </a:p>
                  </a:txBody>
                  <a:tcPr marL="25775" marR="25775" marT="25775" marB="25775">
                    <a:lnL w="12700" cap="flat" cmpd="sng" algn="ctr">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000" b="0" i="0" u="none" strike="noStrike" cap="none" dirty="0">
                          <a:solidFill>
                            <a:schemeClr val="lt1"/>
                          </a:solidFill>
                          <a:latin typeface="Arial"/>
                          <a:ea typeface="Arial"/>
                          <a:cs typeface="Arial"/>
                          <a:sym typeface="Arial"/>
                        </a:rPr>
                        <a:t>Science</a:t>
                      </a:r>
                      <a:endParaRPr sz="1000" b="0" i="0" u="none" strike="noStrike" cap="none" dirty="0">
                        <a:solidFill>
                          <a:schemeClr val="lt1"/>
                        </a:solidFill>
                        <a:latin typeface="Arial"/>
                        <a:ea typeface="Arial"/>
                        <a:cs typeface="Arial"/>
                        <a:sym typeface="Arial"/>
                      </a:endParaRPr>
                    </a:p>
                  </a:txBody>
                  <a:tcPr marL="25775" marR="25775" marT="25775" marB="25775">
                    <a:lnL w="12700" cap="flat" cmpd="sng" algn="ctr">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extLst>
                  <a:ext uri="{0D108BD9-81ED-4DB2-BD59-A6C34878D82A}">
                    <a16:rowId xmlns:a16="http://schemas.microsoft.com/office/drawing/2014/main" val="2240079946"/>
                  </a:ext>
                </a:extLst>
              </a:tr>
              <a:tr h="107325">
                <a:tc>
                  <a:txBody>
                    <a:bodyPr/>
                    <a:lstStyle/>
                    <a:p>
                      <a:pPr marL="0" marR="0" lvl="0" indent="0" algn="l" rtl="0">
                        <a:lnSpc>
                          <a:spcPct val="100000"/>
                        </a:lnSpc>
                        <a:spcBef>
                          <a:spcPts val="0"/>
                        </a:spcBef>
                        <a:spcAft>
                          <a:spcPts val="0"/>
                        </a:spcAft>
                        <a:buNone/>
                      </a:pPr>
                      <a:r>
                        <a:rPr lang="en-US" sz="1000" dirty="0">
                          <a:solidFill>
                            <a:schemeClr val="lt1"/>
                          </a:solidFill>
                        </a:rPr>
                        <a:t>Sifat Bin Asad</a:t>
                      </a:r>
                      <a:endParaRPr sz="1000" dirty="0">
                        <a:solidFill>
                          <a:schemeClr val="lt1"/>
                        </a:solidFill>
                      </a:endParaRPr>
                    </a:p>
                  </a:txBody>
                  <a:tcPr marL="25775" marR="25775" marT="25775" marB="25775">
                    <a:lnL w="12700" cap="flat" cmpd="sng">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000" b="0" i="0" u="none" strike="noStrike" cap="none" dirty="0">
                          <a:solidFill>
                            <a:schemeClr val="lt1"/>
                          </a:solidFill>
                          <a:latin typeface="Arial"/>
                          <a:ea typeface="Arial"/>
                          <a:cs typeface="Arial"/>
                          <a:sym typeface="Arial"/>
                        </a:rPr>
                        <a:t>CSE</a:t>
                      </a:r>
                      <a:endParaRPr sz="1000" b="0" i="0" u="none" strike="noStrike" cap="none" dirty="0">
                        <a:solidFill>
                          <a:schemeClr val="lt1"/>
                        </a:solidFill>
                        <a:latin typeface="Arial"/>
                        <a:ea typeface="Arial"/>
                        <a:cs typeface="Arial"/>
                        <a:sym typeface="Arial"/>
                      </a:endParaRPr>
                    </a:p>
                  </a:txBody>
                  <a:tcPr marL="25775" marR="25775" marT="25775" marB="25775">
                    <a:lnL w="12700" cap="flat" cmpd="sng" algn="ctr">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000" b="0" i="0" u="none" strike="noStrike" cap="none" dirty="0">
                          <a:solidFill>
                            <a:schemeClr val="lt1"/>
                          </a:solidFill>
                          <a:latin typeface="Arial"/>
                          <a:ea typeface="Arial"/>
                          <a:cs typeface="Arial"/>
                          <a:sym typeface="Arial"/>
                        </a:rPr>
                        <a:t>Electrical</a:t>
                      </a:r>
                      <a:endParaRPr sz="1000" b="0" i="0" u="none" strike="noStrike" cap="none" dirty="0">
                        <a:solidFill>
                          <a:schemeClr val="lt1"/>
                        </a:solidFill>
                        <a:latin typeface="Arial"/>
                        <a:ea typeface="Arial"/>
                        <a:cs typeface="Arial"/>
                        <a:sym typeface="Arial"/>
                      </a:endParaRPr>
                    </a:p>
                  </a:txBody>
                  <a:tcPr marL="25775" marR="25775" marT="25775" marB="25775">
                    <a:lnL w="12700" cap="flat" cmpd="sng" algn="ctr">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2372495519"/>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0"/>
        <p:cNvGrpSpPr/>
        <p:nvPr/>
      </p:nvGrpSpPr>
      <p:grpSpPr>
        <a:xfrm>
          <a:off x="0" y="0"/>
          <a:ext cx="0" cy="0"/>
          <a:chOff x="0" y="0"/>
          <a:chExt cx="0" cy="0"/>
        </a:xfrm>
      </p:grpSpPr>
      <p:sp>
        <p:nvSpPr>
          <p:cNvPr id="121" name="Google Shape;121;g124afb1094a_0_0"/>
          <p:cNvSpPr txBox="1"/>
          <p:nvPr/>
        </p:nvSpPr>
        <p:spPr>
          <a:xfrm>
            <a:off x="532402" y="1253332"/>
            <a:ext cx="20088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F2F2F2"/>
                </a:solidFill>
                <a:latin typeface="Calibri"/>
                <a:ea typeface="Calibri"/>
                <a:cs typeface="Calibri"/>
                <a:sym typeface="Calibri"/>
              </a:rPr>
              <a:t>Team Photo</a:t>
            </a:r>
            <a:endParaRPr sz="2400" b="1" i="0" u="none" strike="noStrike" cap="none">
              <a:solidFill>
                <a:srgbClr val="F2F2F2"/>
              </a:solidFill>
              <a:latin typeface="Calibri"/>
              <a:ea typeface="Calibri"/>
              <a:cs typeface="Calibri"/>
              <a:sym typeface="Calibri"/>
            </a:endParaRPr>
          </a:p>
        </p:txBody>
      </p:sp>
      <p:sp>
        <p:nvSpPr>
          <p:cNvPr id="122" name="Google Shape;122;g124afb1094a_0_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7</a:t>
            </a:fld>
            <a:endParaRPr/>
          </a:p>
        </p:txBody>
      </p:sp>
      <p:pic>
        <p:nvPicPr>
          <p:cNvPr id="123" name="Google Shape;123;g124afb1094a_0_0"/>
          <p:cNvPicPr preferRelativeResize="0"/>
          <p:nvPr/>
        </p:nvPicPr>
        <p:blipFill rotWithShape="1">
          <a:blip r:embed="rId4">
            <a:alphaModFix/>
          </a:blip>
          <a:srcRect/>
          <a:stretch/>
        </p:blipFill>
        <p:spPr>
          <a:xfrm>
            <a:off x="7550025" y="445025"/>
            <a:ext cx="1196781" cy="342162"/>
          </a:xfrm>
          <a:prstGeom prst="rect">
            <a:avLst/>
          </a:prstGeom>
          <a:noFill/>
          <a:ln>
            <a:noFill/>
          </a:ln>
        </p:spPr>
      </p:pic>
      <p:sp>
        <p:nvSpPr>
          <p:cNvPr id="124" name="Google Shape;124;g124afb1094a_0_0"/>
          <p:cNvSpPr txBox="1"/>
          <p:nvPr/>
        </p:nvSpPr>
        <p:spPr>
          <a:xfrm>
            <a:off x="311700" y="445025"/>
            <a:ext cx="8520600" cy="572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56B5BF"/>
                </a:solidFill>
                <a:latin typeface="Calibri"/>
                <a:ea typeface="Calibri"/>
                <a:cs typeface="Calibri"/>
                <a:sym typeface="Calibri"/>
              </a:rPr>
              <a:t>TEAM INFO</a:t>
            </a:r>
            <a:endParaRPr sz="3600" b="1" i="0" u="none" strike="noStrike" cap="none">
              <a:solidFill>
                <a:srgbClr val="56B5BF"/>
              </a:solidFill>
              <a:latin typeface="Calibri"/>
              <a:ea typeface="Calibri"/>
              <a:cs typeface="Calibri"/>
              <a:sym typeface="Calibri"/>
            </a:endParaRPr>
          </a:p>
        </p:txBody>
      </p:sp>
      <p:pic>
        <p:nvPicPr>
          <p:cNvPr id="125" name="Google Shape;125;g124afb1094a_0_0"/>
          <p:cNvPicPr preferRelativeResize="0"/>
          <p:nvPr/>
        </p:nvPicPr>
        <p:blipFill rotWithShape="1">
          <a:blip r:embed="rId5">
            <a:alphaModFix/>
          </a:blip>
          <a:srcRect/>
          <a:stretch/>
        </p:blipFill>
        <p:spPr>
          <a:xfrm>
            <a:off x="311700" y="4218717"/>
            <a:ext cx="838227" cy="636605"/>
          </a:xfrm>
          <a:prstGeom prst="rect">
            <a:avLst/>
          </a:prstGeom>
          <a:noFill/>
          <a:ln>
            <a:noFill/>
          </a:ln>
        </p:spPr>
      </p:pic>
      <p:pic>
        <p:nvPicPr>
          <p:cNvPr id="126" name="Google Shape;126;g124afb1094a_0_0"/>
          <p:cNvPicPr preferRelativeResize="0"/>
          <p:nvPr/>
        </p:nvPicPr>
        <p:blipFill>
          <a:blip r:embed="rId6">
            <a:alphaModFix/>
          </a:blip>
          <a:stretch>
            <a:fillRect/>
          </a:stretch>
        </p:blipFill>
        <p:spPr>
          <a:xfrm>
            <a:off x="2712950" y="1136175"/>
            <a:ext cx="6134825" cy="345084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0"/>
        <p:cNvGrpSpPr/>
        <p:nvPr/>
      </p:nvGrpSpPr>
      <p:grpSpPr>
        <a:xfrm>
          <a:off x="0" y="0"/>
          <a:ext cx="0" cy="0"/>
          <a:chOff x="0" y="0"/>
          <a:chExt cx="0" cy="0"/>
        </a:xfrm>
      </p:grpSpPr>
      <p:sp>
        <p:nvSpPr>
          <p:cNvPr id="131" name="Google Shape;131;p6"/>
          <p:cNvSpPr txBox="1">
            <a:spLocks noGrp="1"/>
          </p:cNvSpPr>
          <p:nvPr>
            <p:ph type="ctrTitle"/>
          </p:nvPr>
        </p:nvSpPr>
        <p:spPr>
          <a:xfrm>
            <a:off x="311700" y="378766"/>
            <a:ext cx="3246663" cy="627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tr-TR" sz="3600" b="1">
                <a:solidFill>
                  <a:srgbClr val="56B5BF"/>
                </a:solidFill>
                <a:latin typeface="Calibri"/>
                <a:ea typeface="Calibri"/>
                <a:cs typeface="Calibri"/>
                <a:sym typeface="Calibri"/>
              </a:rPr>
              <a:t>MANAGEMENT</a:t>
            </a:r>
            <a:endParaRPr sz="3600" b="1">
              <a:solidFill>
                <a:srgbClr val="56B5BF"/>
              </a:solidFill>
              <a:latin typeface="Calibri"/>
              <a:ea typeface="Calibri"/>
              <a:cs typeface="Calibri"/>
              <a:sym typeface="Calibri"/>
            </a:endParaRPr>
          </a:p>
        </p:txBody>
      </p:sp>
      <p:sp>
        <p:nvSpPr>
          <p:cNvPr id="132" name="Google Shape;132;p6"/>
          <p:cNvSpPr txBox="1"/>
          <p:nvPr/>
        </p:nvSpPr>
        <p:spPr>
          <a:xfrm>
            <a:off x="309165" y="951216"/>
            <a:ext cx="2263774" cy="55396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56B5BF"/>
                </a:solidFill>
                <a:latin typeface="Calibri"/>
                <a:ea typeface="Calibri"/>
                <a:cs typeface="Calibri"/>
                <a:sym typeface="Calibri"/>
              </a:rPr>
              <a:t>Work Calendar:</a:t>
            </a:r>
            <a:endParaRPr sz="2400" b="1" i="0" u="none" strike="noStrike" cap="none">
              <a:solidFill>
                <a:srgbClr val="56B5BF"/>
              </a:solidFill>
              <a:latin typeface="Calibri"/>
              <a:ea typeface="Calibri"/>
              <a:cs typeface="Calibri"/>
              <a:sym typeface="Calibri"/>
            </a:endParaRPr>
          </a:p>
        </p:txBody>
      </p:sp>
      <p:sp>
        <p:nvSpPr>
          <p:cNvPr id="133" name="Google Shape;133;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8</a:t>
            </a:fld>
            <a:endParaRPr/>
          </a:p>
        </p:txBody>
      </p:sp>
      <p:pic>
        <p:nvPicPr>
          <p:cNvPr id="134" name="Google Shape;134;p6"/>
          <p:cNvPicPr preferRelativeResize="0"/>
          <p:nvPr/>
        </p:nvPicPr>
        <p:blipFill rotWithShape="1">
          <a:blip r:embed="rId4">
            <a:alphaModFix/>
          </a:blip>
          <a:srcRect/>
          <a:stretch/>
        </p:blipFill>
        <p:spPr>
          <a:xfrm>
            <a:off x="7550025" y="445025"/>
            <a:ext cx="1196783" cy="342161"/>
          </a:xfrm>
          <a:prstGeom prst="rect">
            <a:avLst/>
          </a:prstGeom>
          <a:noFill/>
          <a:ln>
            <a:noFill/>
          </a:ln>
        </p:spPr>
      </p:pic>
      <p:pic>
        <p:nvPicPr>
          <p:cNvPr id="135" name="Google Shape;135;p6"/>
          <p:cNvPicPr preferRelativeResize="0"/>
          <p:nvPr/>
        </p:nvPicPr>
        <p:blipFill rotWithShape="1">
          <a:blip r:embed="rId5">
            <a:alphaModFix/>
          </a:blip>
          <a:srcRect/>
          <a:stretch/>
        </p:blipFill>
        <p:spPr>
          <a:xfrm>
            <a:off x="122843" y="4427551"/>
            <a:ext cx="729418" cy="553968"/>
          </a:xfrm>
          <a:prstGeom prst="rect">
            <a:avLst/>
          </a:prstGeom>
          <a:noFill/>
          <a:ln>
            <a:noFill/>
          </a:ln>
        </p:spPr>
      </p:pic>
      <p:pic>
        <p:nvPicPr>
          <p:cNvPr id="136" name="Google Shape;136;p6"/>
          <p:cNvPicPr preferRelativeResize="0"/>
          <p:nvPr/>
        </p:nvPicPr>
        <p:blipFill>
          <a:blip r:embed="rId6">
            <a:alphaModFix/>
          </a:blip>
          <a:stretch>
            <a:fillRect/>
          </a:stretch>
        </p:blipFill>
        <p:spPr>
          <a:xfrm>
            <a:off x="0" y="1436125"/>
            <a:ext cx="8797148" cy="29295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0"/>
        <p:cNvGrpSpPr/>
        <p:nvPr/>
      </p:nvGrpSpPr>
      <p:grpSpPr>
        <a:xfrm>
          <a:off x="0" y="0"/>
          <a:ext cx="0" cy="0"/>
          <a:chOff x="0" y="0"/>
          <a:chExt cx="0" cy="0"/>
        </a:xfrm>
      </p:grpSpPr>
      <p:sp>
        <p:nvSpPr>
          <p:cNvPr id="141" name="Google Shape;141;p7"/>
          <p:cNvSpPr txBox="1"/>
          <p:nvPr/>
        </p:nvSpPr>
        <p:spPr>
          <a:xfrm>
            <a:off x="525475" y="1227212"/>
            <a:ext cx="20088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56B5BF"/>
                </a:solidFill>
                <a:latin typeface="Calibri"/>
                <a:ea typeface="Calibri"/>
                <a:cs typeface="Calibri"/>
                <a:sym typeface="Calibri"/>
              </a:rPr>
              <a:t>Team</a:t>
            </a:r>
            <a:endParaRPr sz="2400" b="1" i="0" u="none" strike="noStrike" cap="none">
              <a:solidFill>
                <a:srgbClr val="56B5BF"/>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tr-TR" sz="2400" b="1" i="0" u="none" strike="noStrike" cap="none">
                <a:solidFill>
                  <a:srgbClr val="56B5BF"/>
                </a:solidFill>
                <a:latin typeface="Calibri"/>
                <a:ea typeface="Calibri"/>
                <a:cs typeface="Calibri"/>
                <a:sym typeface="Calibri"/>
              </a:rPr>
              <a:t>Formation:</a:t>
            </a:r>
            <a:endParaRPr sz="2400" b="1" i="0" u="none" strike="noStrike" cap="none">
              <a:solidFill>
                <a:srgbClr val="56B5BF"/>
              </a:solidFill>
              <a:latin typeface="Calibri"/>
              <a:ea typeface="Calibri"/>
              <a:cs typeface="Calibri"/>
              <a:sym typeface="Calibri"/>
            </a:endParaRPr>
          </a:p>
        </p:txBody>
      </p:sp>
      <p:sp>
        <p:nvSpPr>
          <p:cNvPr id="142" name="Google Shape;142;p7"/>
          <p:cNvSpPr txBox="1"/>
          <p:nvPr/>
        </p:nvSpPr>
        <p:spPr>
          <a:xfrm>
            <a:off x="2512950" y="1227200"/>
            <a:ext cx="6508200" cy="1693200"/>
          </a:xfrm>
          <a:prstGeom prst="rect">
            <a:avLst/>
          </a:prstGeom>
          <a:noFill/>
          <a:ln w="9525" cap="flat" cmpd="sng">
            <a:solidFill>
              <a:srgbClr val="56B5BF"/>
            </a:solidFill>
            <a:prstDash val="solid"/>
            <a:round/>
            <a:headEnd type="none" w="sm" len="sm"/>
            <a:tailEnd type="none" w="sm" len="sm"/>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tr-TR">
                <a:solidFill>
                  <a:srgbClr val="262626"/>
                </a:solidFill>
                <a:latin typeface="Calibri"/>
                <a:ea typeface="Calibri"/>
                <a:cs typeface="Calibri"/>
                <a:sym typeface="Calibri"/>
              </a:rPr>
              <a:t>Our team comprises over 45 members from diverse backgrounds and skill levels, organized into five sub-teams: Mechanical, Electrical, Software &amp; Communication, Science, and Management, under the guidance of the Project Leader and co-Leader. Since the team's inception last year, it has grown significantly and now includes members with varying levels of experience and expertise. A detailed organogram of MIST Mongol Barota has been provided in a figure, illustrating the essential team members' fields of expertise and backgrounds.</a:t>
            </a:r>
            <a:endParaRPr sz="1400" b="0" i="0" u="none" strike="noStrike" cap="none">
              <a:solidFill>
                <a:srgbClr val="262626"/>
              </a:solidFill>
              <a:latin typeface="Calibri"/>
              <a:ea typeface="Calibri"/>
              <a:cs typeface="Calibri"/>
              <a:sym typeface="Calibri"/>
            </a:endParaRPr>
          </a:p>
        </p:txBody>
      </p:sp>
      <p:sp>
        <p:nvSpPr>
          <p:cNvPr id="143" name="Google Shape;143;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tr-TR"/>
              <a:t>9</a:t>
            </a:fld>
            <a:endParaRPr/>
          </a:p>
        </p:txBody>
      </p:sp>
      <p:pic>
        <p:nvPicPr>
          <p:cNvPr id="144" name="Google Shape;144;p7"/>
          <p:cNvPicPr preferRelativeResize="0"/>
          <p:nvPr/>
        </p:nvPicPr>
        <p:blipFill rotWithShape="1">
          <a:blip r:embed="rId4">
            <a:alphaModFix/>
          </a:blip>
          <a:srcRect/>
          <a:stretch/>
        </p:blipFill>
        <p:spPr>
          <a:xfrm>
            <a:off x="7550025" y="445025"/>
            <a:ext cx="1196783" cy="342161"/>
          </a:xfrm>
          <a:prstGeom prst="rect">
            <a:avLst/>
          </a:prstGeom>
          <a:noFill/>
          <a:ln>
            <a:noFill/>
          </a:ln>
        </p:spPr>
      </p:pic>
      <p:sp>
        <p:nvSpPr>
          <p:cNvPr id="145" name="Google Shape;145;p7"/>
          <p:cNvSpPr txBox="1"/>
          <p:nvPr/>
        </p:nvSpPr>
        <p:spPr>
          <a:xfrm>
            <a:off x="311700" y="378766"/>
            <a:ext cx="3246663" cy="627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5200"/>
              <a:buFont typeface="Arial"/>
              <a:buNone/>
            </a:pPr>
            <a:r>
              <a:rPr lang="tr-TR" sz="3600" b="1" i="0" u="none" strike="noStrike" cap="none">
                <a:solidFill>
                  <a:srgbClr val="56B5BF"/>
                </a:solidFill>
                <a:latin typeface="Calibri"/>
                <a:ea typeface="Calibri"/>
                <a:cs typeface="Calibri"/>
                <a:sym typeface="Calibri"/>
              </a:rPr>
              <a:t>MANAGEMENT</a:t>
            </a:r>
            <a:endParaRPr sz="3600" b="1" i="0" u="none" strike="noStrike" cap="none">
              <a:solidFill>
                <a:srgbClr val="56B5BF"/>
              </a:solidFill>
              <a:latin typeface="Calibri"/>
              <a:ea typeface="Calibri"/>
              <a:cs typeface="Calibri"/>
              <a:sym typeface="Calibri"/>
            </a:endParaRPr>
          </a:p>
        </p:txBody>
      </p:sp>
      <p:pic>
        <p:nvPicPr>
          <p:cNvPr id="146" name="Google Shape;146;p7"/>
          <p:cNvPicPr preferRelativeResize="0"/>
          <p:nvPr/>
        </p:nvPicPr>
        <p:blipFill rotWithShape="1">
          <a:blip r:embed="rId5">
            <a:alphaModFix/>
          </a:blip>
          <a:srcRect/>
          <a:stretch/>
        </p:blipFill>
        <p:spPr>
          <a:xfrm>
            <a:off x="311700" y="4218717"/>
            <a:ext cx="838227" cy="636605"/>
          </a:xfrm>
          <a:prstGeom prst="rect">
            <a:avLst/>
          </a:prstGeom>
          <a:noFill/>
          <a:ln>
            <a:noFill/>
          </a:ln>
        </p:spPr>
      </p:pic>
      <p:pic>
        <p:nvPicPr>
          <p:cNvPr id="147" name="Google Shape;147;p7"/>
          <p:cNvPicPr preferRelativeResize="0"/>
          <p:nvPr/>
        </p:nvPicPr>
        <p:blipFill>
          <a:blip r:embed="rId6">
            <a:alphaModFix/>
          </a:blip>
          <a:stretch>
            <a:fillRect/>
          </a:stretch>
        </p:blipFill>
        <p:spPr>
          <a:xfrm>
            <a:off x="2823625" y="3009290"/>
            <a:ext cx="5922202" cy="2155474"/>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3007</Words>
  <Application>Microsoft Office PowerPoint</Application>
  <PresentationFormat>On-screen Show (16:9)</PresentationFormat>
  <Paragraphs>333</Paragraphs>
  <Slides>35</Slides>
  <Notes>35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35</vt:i4>
      </vt:variant>
    </vt:vector>
  </HeadingPairs>
  <TitlesOfParts>
    <vt:vector size="38" baseType="lpstr">
      <vt:lpstr>Arial</vt:lpstr>
      <vt:lpstr>Calibri</vt:lpstr>
      <vt:lpstr>Simple Light</vt:lpstr>
      <vt:lpstr>PowerPoint Presentation</vt:lpstr>
      <vt:lpstr>TEAM INFO</vt:lpstr>
      <vt:lpstr>TEAM INFO</vt:lpstr>
      <vt:lpstr>PowerPoint Presentation</vt:lpstr>
      <vt:lpstr>PowerPoint Presentation</vt:lpstr>
      <vt:lpstr>PowerPoint Presentation</vt:lpstr>
      <vt:lpstr>PowerPoint Presentation</vt:lpstr>
      <vt:lpstr>MANAGEMENT</vt:lpstr>
      <vt:lpstr>PowerPoint Presentation</vt:lpstr>
      <vt:lpstr>PowerPoint Presentation</vt:lpstr>
      <vt:lpstr>PowerPoint Presentation</vt:lpstr>
      <vt:lpstr>MANAGEMENT</vt:lpstr>
      <vt:lpstr>ROVER DESIGN</vt:lpstr>
      <vt:lpstr>PowerPoint Presentation</vt:lpstr>
      <vt:lpstr>PowerPoint Presentation</vt:lpstr>
      <vt:lpstr>PowerPoint Presentation</vt:lpstr>
      <vt:lpstr>ROVER DESIGN</vt:lpstr>
      <vt:lpstr>ROVER DESIGN</vt:lpstr>
      <vt:lpstr>PowerPoint Presentation</vt:lpstr>
      <vt:lpstr>ROVER DESIGN</vt:lpstr>
      <vt:lpstr>ROVER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ROVER DESIGN</vt:lpstr>
      <vt:lpstr>ROVER DESIGN</vt:lpstr>
      <vt:lpstr>PowerPoint Presentation</vt:lpstr>
      <vt:lpstr>PowerPoint Presentation</vt:lpstr>
      <vt:lpstr>ROVER DESIGN</vt:lpstr>
      <vt:lpstr>ROVER DESIGN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Zeynep Elmas</dc:creator>
  <cp:lastModifiedBy>Md. Rashid Ul Islam</cp:lastModifiedBy>
  <cp:revision>1</cp:revision>
  <dcterms:modified xsi:type="dcterms:W3CDTF">2023-05-03T20:17:45Z</dcterms:modified>
</cp:coreProperties>
</file>